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snapToGrid="0">
      <p:cViewPr varScale="1">
        <p:scale>
          <a:sx n="80" d="100"/>
          <a:sy n="80" d="100"/>
        </p:scale>
        <p:origin x="354" y="13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167A9F3C-D142-47BA-A25B-F2E98CB0DE71}"/>
              </a:ext>
            </a:extLst>
          </p:cNvPr>
          <p:cNvSpPr>
            <a:spLocks noGrp="1"/>
          </p:cNvSpPr>
          <p:nvPr>
            <p:ph type="ctrTitle"/>
          </p:nvPr>
        </p:nvSpPr>
        <p:spPr>
          <a:xfrm>
            <a:off x="1524000" y="1122363"/>
            <a:ext cx="9144000" cy="2387600"/>
          </a:xfrm>
        </p:spPr>
        <p:txBody>
          <a:bodyPr anchor="b"/>
          <a:lstStyle>
            <a:lvl1pPr algn="ctr">
              <a:defRPr sz="6000"/>
            </a:lvl1pPr>
          </a:lstStyle>
          <a:p>
            <a:r>
              <a:rPr lang="ar-SA"/>
              <a:t>انقر لتحرير نمط عنوان الشكل الرئيسي</a:t>
            </a:r>
            <a:endParaRPr lang="en-US"/>
          </a:p>
        </p:txBody>
      </p:sp>
      <p:sp>
        <p:nvSpPr>
          <p:cNvPr id="3" name="عنوان فرعي 2">
            <a:extLst>
              <a:ext uri="{FF2B5EF4-FFF2-40B4-BE49-F238E27FC236}">
                <a16:creationId xmlns:a16="http://schemas.microsoft.com/office/drawing/2014/main" id="{5E710698-6FA1-417D-A6DE-A9CA6E05923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a:t>انقر لتحرير نمط العنوان الفرعي للشكل الرئيسي</a:t>
            </a:r>
            <a:endParaRPr lang="en-US"/>
          </a:p>
        </p:txBody>
      </p:sp>
      <p:sp>
        <p:nvSpPr>
          <p:cNvPr id="4" name="عنصر نائب للتاريخ 3">
            <a:extLst>
              <a:ext uri="{FF2B5EF4-FFF2-40B4-BE49-F238E27FC236}">
                <a16:creationId xmlns:a16="http://schemas.microsoft.com/office/drawing/2014/main" id="{8A99B12E-A563-4390-B2D4-B7144C0680F4}"/>
              </a:ext>
            </a:extLst>
          </p:cNvPr>
          <p:cNvSpPr>
            <a:spLocks noGrp="1"/>
          </p:cNvSpPr>
          <p:nvPr>
            <p:ph type="dt" sz="half" idx="10"/>
          </p:nvPr>
        </p:nvSpPr>
        <p:spPr/>
        <p:txBody>
          <a:bodyPr/>
          <a:lstStyle/>
          <a:p>
            <a:fld id="{03D48507-993F-47C6-885F-B2175186B382}" type="datetimeFigureOut">
              <a:rPr lang="en-US" smtClean="0"/>
              <a:t>5/5/2021</a:t>
            </a:fld>
            <a:endParaRPr lang="en-US"/>
          </a:p>
        </p:txBody>
      </p:sp>
      <p:sp>
        <p:nvSpPr>
          <p:cNvPr id="5" name="عنصر نائب للتذييل 4">
            <a:extLst>
              <a:ext uri="{FF2B5EF4-FFF2-40B4-BE49-F238E27FC236}">
                <a16:creationId xmlns:a16="http://schemas.microsoft.com/office/drawing/2014/main" id="{88B798B8-E518-4684-9CE7-EB05AED4B879}"/>
              </a:ext>
            </a:extLst>
          </p:cNvPr>
          <p:cNvSpPr>
            <a:spLocks noGrp="1"/>
          </p:cNvSpPr>
          <p:nvPr>
            <p:ph type="ftr" sz="quarter" idx="11"/>
          </p:nvPr>
        </p:nvSpPr>
        <p:spPr/>
        <p:txBody>
          <a:bodyPr/>
          <a:lstStyle/>
          <a:p>
            <a:endParaRPr lang="en-US"/>
          </a:p>
        </p:txBody>
      </p:sp>
      <p:sp>
        <p:nvSpPr>
          <p:cNvPr id="6" name="عنصر نائب لرقم الشريحة 5">
            <a:extLst>
              <a:ext uri="{FF2B5EF4-FFF2-40B4-BE49-F238E27FC236}">
                <a16:creationId xmlns:a16="http://schemas.microsoft.com/office/drawing/2014/main" id="{0AEEB954-BEE8-4497-A8C9-3237CA8A04ED}"/>
              </a:ext>
            </a:extLst>
          </p:cNvPr>
          <p:cNvSpPr>
            <a:spLocks noGrp="1"/>
          </p:cNvSpPr>
          <p:nvPr>
            <p:ph type="sldNum" sz="quarter" idx="12"/>
          </p:nvPr>
        </p:nvSpPr>
        <p:spPr/>
        <p:txBody>
          <a:bodyPr/>
          <a:lstStyle/>
          <a:p>
            <a:fld id="{88A33C43-5921-4847-831A-E5442F940051}" type="slidenum">
              <a:rPr lang="en-US" smtClean="0"/>
              <a:t>‹#›</a:t>
            </a:fld>
            <a:endParaRPr lang="en-US"/>
          </a:p>
        </p:txBody>
      </p:sp>
    </p:spTree>
    <p:extLst>
      <p:ext uri="{BB962C8B-B14F-4D97-AF65-F5344CB8AC3E}">
        <p14:creationId xmlns:p14="http://schemas.microsoft.com/office/powerpoint/2010/main" val="32706801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324FD5A2-394E-4AB3-8DE9-A38126F228DD}"/>
              </a:ext>
            </a:extLst>
          </p:cNvPr>
          <p:cNvSpPr>
            <a:spLocks noGrp="1"/>
          </p:cNvSpPr>
          <p:nvPr>
            <p:ph type="title"/>
          </p:nvPr>
        </p:nvSpPr>
        <p:spPr/>
        <p:txBody>
          <a:bodyPr/>
          <a:lstStyle/>
          <a:p>
            <a:r>
              <a:rPr lang="ar-SA"/>
              <a:t>انقر لتحرير نمط عنوان الشكل الرئيسي</a:t>
            </a:r>
            <a:endParaRPr lang="en-US"/>
          </a:p>
        </p:txBody>
      </p:sp>
      <p:sp>
        <p:nvSpPr>
          <p:cNvPr id="3" name="عنصر نائب للعنوان العمودي 2">
            <a:extLst>
              <a:ext uri="{FF2B5EF4-FFF2-40B4-BE49-F238E27FC236}">
                <a16:creationId xmlns:a16="http://schemas.microsoft.com/office/drawing/2014/main" id="{18687D34-E328-4F9A-A1F0-091731DCABFE}"/>
              </a:ext>
            </a:extLst>
          </p:cNvPr>
          <p:cNvSpPr>
            <a:spLocks noGrp="1"/>
          </p:cNvSpPr>
          <p:nvPr>
            <p:ph type="body" orient="vert" idx="1"/>
          </p:nvPr>
        </p:nvSpPr>
        <p:spPr/>
        <p:txBody>
          <a:bodyPr vert="eaVert"/>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4" name="عنصر نائب للتاريخ 3">
            <a:extLst>
              <a:ext uri="{FF2B5EF4-FFF2-40B4-BE49-F238E27FC236}">
                <a16:creationId xmlns:a16="http://schemas.microsoft.com/office/drawing/2014/main" id="{2A8F16EF-444D-40F2-A529-AFBDB9B146D9}"/>
              </a:ext>
            </a:extLst>
          </p:cNvPr>
          <p:cNvSpPr>
            <a:spLocks noGrp="1"/>
          </p:cNvSpPr>
          <p:nvPr>
            <p:ph type="dt" sz="half" idx="10"/>
          </p:nvPr>
        </p:nvSpPr>
        <p:spPr/>
        <p:txBody>
          <a:bodyPr/>
          <a:lstStyle/>
          <a:p>
            <a:fld id="{03D48507-993F-47C6-885F-B2175186B382}" type="datetimeFigureOut">
              <a:rPr lang="en-US" smtClean="0"/>
              <a:t>5/5/2021</a:t>
            </a:fld>
            <a:endParaRPr lang="en-US"/>
          </a:p>
        </p:txBody>
      </p:sp>
      <p:sp>
        <p:nvSpPr>
          <p:cNvPr id="5" name="عنصر نائب للتذييل 4">
            <a:extLst>
              <a:ext uri="{FF2B5EF4-FFF2-40B4-BE49-F238E27FC236}">
                <a16:creationId xmlns:a16="http://schemas.microsoft.com/office/drawing/2014/main" id="{4F630163-F5B2-4D89-AB0E-E356109ED8F6}"/>
              </a:ext>
            </a:extLst>
          </p:cNvPr>
          <p:cNvSpPr>
            <a:spLocks noGrp="1"/>
          </p:cNvSpPr>
          <p:nvPr>
            <p:ph type="ftr" sz="quarter" idx="11"/>
          </p:nvPr>
        </p:nvSpPr>
        <p:spPr/>
        <p:txBody>
          <a:bodyPr/>
          <a:lstStyle/>
          <a:p>
            <a:endParaRPr lang="en-US"/>
          </a:p>
        </p:txBody>
      </p:sp>
      <p:sp>
        <p:nvSpPr>
          <p:cNvPr id="6" name="عنصر نائب لرقم الشريحة 5">
            <a:extLst>
              <a:ext uri="{FF2B5EF4-FFF2-40B4-BE49-F238E27FC236}">
                <a16:creationId xmlns:a16="http://schemas.microsoft.com/office/drawing/2014/main" id="{DBCF2AB2-EE9E-4256-8E6A-362DE60B2671}"/>
              </a:ext>
            </a:extLst>
          </p:cNvPr>
          <p:cNvSpPr>
            <a:spLocks noGrp="1"/>
          </p:cNvSpPr>
          <p:nvPr>
            <p:ph type="sldNum" sz="quarter" idx="12"/>
          </p:nvPr>
        </p:nvSpPr>
        <p:spPr/>
        <p:txBody>
          <a:bodyPr/>
          <a:lstStyle/>
          <a:p>
            <a:fld id="{88A33C43-5921-4847-831A-E5442F940051}" type="slidenum">
              <a:rPr lang="en-US" smtClean="0"/>
              <a:t>‹#›</a:t>
            </a:fld>
            <a:endParaRPr lang="en-US"/>
          </a:p>
        </p:txBody>
      </p:sp>
    </p:spTree>
    <p:extLst>
      <p:ext uri="{BB962C8B-B14F-4D97-AF65-F5344CB8AC3E}">
        <p14:creationId xmlns:p14="http://schemas.microsoft.com/office/powerpoint/2010/main" val="13734981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a:extLst>
              <a:ext uri="{FF2B5EF4-FFF2-40B4-BE49-F238E27FC236}">
                <a16:creationId xmlns:a16="http://schemas.microsoft.com/office/drawing/2014/main" id="{33949E4A-4257-4195-A936-02E002200318}"/>
              </a:ext>
            </a:extLst>
          </p:cNvPr>
          <p:cNvSpPr>
            <a:spLocks noGrp="1"/>
          </p:cNvSpPr>
          <p:nvPr>
            <p:ph type="title" orient="vert"/>
          </p:nvPr>
        </p:nvSpPr>
        <p:spPr>
          <a:xfrm>
            <a:off x="8724900" y="365125"/>
            <a:ext cx="2628900" cy="5811838"/>
          </a:xfrm>
        </p:spPr>
        <p:txBody>
          <a:bodyPr vert="eaVert"/>
          <a:lstStyle/>
          <a:p>
            <a:r>
              <a:rPr lang="ar-SA"/>
              <a:t>انقر لتحرير نمط عنوان الشكل الرئيسي</a:t>
            </a:r>
            <a:endParaRPr lang="en-US"/>
          </a:p>
        </p:txBody>
      </p:sp>
      <p:sp>
        <p:nvSpPr>
          <p:cNvPr id="3" name="عنصر نائب للعنوان العمودي 2">
            <a:extLst>
              <a:ext uri="{FF2B5EF4-FFF2-40B4-BE49-F238E27FC236}">
                <a16:creationId xmlns:a16="http://schemas.microsoft.com/office/drawing/2014/main" id="{8DF31C99-4823-40BF-BEC9-26D980DB108E}"/>
              </a:ext>
            </a:extLst>
          </p:cNvPr>
          <p:cNvSpPr>
            <a:spLocks noGrp="1"/>
          </p:cNvSpPr>
          <p:nvPr>
            <p:ph type="body" orient="vert" idx="1"/>
          </p:nvPr>
        </p:nvSpPr>
        <p:spPr>
          <a:xfrm>
            <a:off x="838200" y="365125"/>
            <a:ext cx="7734300" cy="5811838"/>
          </a:xfrm>
        </p:spPr>
        <p:txBody>
          <a:bodyPr vert="eaVert"/>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4" name="عنصر نائب للتاريخ 3">
            <a:extLst>
              <a:ext uri="{FF2B5EF4-FFF2-40B4-BE49-F238E27FC236}">
                <a16:creationId xmlns:a16="http://schemas.microsoft.com/office/drawing/2014/main" id="{72A9968D-0265-42A8-B6B2-0114A7F635C7}"/>
              </a:ext>
            </a:extLst>
          </p:cNvPr>
          <p:cNvSpPr>
            <a:spLocks noGrp="1"/>
          </p:cNvSpPr>
          <p:nvPr>
            <p:ph type="dt" sz="half" idx="10"/>
          </p:nvPr>
        </p:nvSpPr>
        <p:spPr/>
        <p:txBody>
          <a:bodyPr/>
          <a:lstStyle/>
          <a:p>
            <a:fld id="{03D48507-993F-47C6-885F-B2175186B382}" type="datetimeFigureOut">
              <a:rPr lang="en-US" smtClean="0"/>
              <a:t>5/5/2021</a:t>
            </a:fld>
            <a:endParaRPr lang="en-US"/>
          </a:p>
        </p:txBody>
      </p:sp>
      <p:sp>
        <p:nvSpPr>
          <p:cNvPr id="5" name="عنصر نائب للتذييل 4">
            <a:extLst>
              <a:ext uri="{FF2B5EF4-FFF2-40B4-BE49-F238E27FC236}">
                <a16:creationId xmlns:a16="http://schemas.microsoft.com/office/drawing/2014/main" id="{66046CED-40D3-46E7-99CE-D7C67624F0C3}"/>
              </a:ext>
            </a:extLst>
          </p:cNvPr>
          <p:cNvSpPr>
            <a:spLocks noGrp="1"/>
          </p:cNvSpPr>
          <p:nvPr>
            <p:ph type="ftr" sz="quarter" idx="11"/>
          </p:nvPr>
        </p:nvSpPr>
        <p:spPr/>
        <p:txBody>
          <a:bodyPr/>
          <a:lstStyle/>
          <a:p>
            <a:endParaRPr lang="en-US"/>
          </a:p>
        </p:txBody>
      </p:sp>
      <p:sp>
        <p:nvSpPr>
          <p:cNvPr id="6" name="عنصر نائب لرقم الشريحة 5">
            <a:extLst>
              <a:ext uri="{FF2B5EF4-FFF2-40B4-BE49-F238E27FC236}">
                <a16:creationId xmlns:a16="http://schemas.microsoft.com/office/drawing/2014/main" id="{E66978AD-C949-48B7-B0EA-5397692DB8CA}"/>
              </a:ext>
            </a:extLst>
          </p:cNvPr>
          <p:cNvSpPr>
            <a:spLocks noGrp="1"/>
          </p:cNvSpPr>
          <p:nvPr>
            <p:ph type="sldNum" sz="quarter" idx="12"/>
          </p:nvPr>
        </p:nvSpPr>
        <p:spPr/>
        <p:txBody>
          <a:bodyPr/>
          <a:lstStyle/>
          <a:p>
            <a:fld id="{88A33C43-5921-4847-831A-E5442F940051}" type="slidenum">
              <a:rPr lang="en-US" smtClean="0"/>
              <a:t>‹#›</a:t>
            </a:fld>
            <a:endParaRPr lang="en-US"/>
          </a:p>
        </p:txBody>
      </p:sp>
    </p:spTree>
    <p:extLst>
      <p:ext uri="{BB962C8B-B14F-4D97-AF65-F5344CB8AC3E}">
        <p14:creationId xmlns:p14="http://schemas.microsoft.com/office/powerpoint/2010/main" val="7364791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EAFD48DA-BF32-4C64-A53E-04F4F060DFC4}"/>
              </a:ext>
            </a:extLst>
          </p:cNvPr>
          <p:cNvSpPr>
            <a:spLocks noGrp="1"/>
          </p:cNvSpPr>
          <p:nvPr>
            <p:ph type="title"/>
          </p:nvPr>
        </p:nvSpPr>
        <p:spPr/>
        <p:txBody>
          <a:bodyPr/>
          <a:lstStyle/>
          <a:p>
            <a:r>
              <a:rPr lang="ar-SA"/>
              <a:t>انقر لتحرير نمط عنوان الشكل الرئيسي</a:t>
            </a:r>
            <a:endParaRPr lang="en-US"/>
          </a:p>
        </p:txBody>
      </p:sp>
      <p:sp>
        <p:nvSpPr>
          <p:cNvPr id="3" name="عنصر نائب للمحتوى 2">
            <a:extLst>
              <a:ext uri="{FF2B5EF4-FFF2-40B4-BE49-F238E27FC236}">
                <a16:creationId xmlns:a16="http://schemas.microsoft.com/office/drawing/2014/main" id="{2C084221-F7BA-4B73-9C2A-C7C6B9B60CD3}"/>
              </a:ext>
            </a:extLst>
          </p:cNvPr>
          <p:cNvSpPr>
            <a:spLocks noGrp="1"/>
          </p:cNvSpPr>
          <p:nvPr>
            <p:ph idx="1"/>
          </p:nvPr>
        </p:nvSpPr>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4" name="عنصر نائب للتاريخ 3">
            <a:extLst>
              <a:ext uri="{FF2B5EF4-FFF2-40B4-BE49-F238E27FC236}">
                <a16:creationId xmlns:a16="http://schemas.microsoft.com/office/drawing/2014/main" id="{44DA6C08-C98A-42F7-A296-9F72AA13FE9F}"/>
              </a:ext>
            </a:extLst>
          </p:cNvPr>
          <p:cNvSpPr>
            <a:spLocks noGrp="1"/>
          </p:cNvSpPr>
          <p:nvPr>
            <p:ph type="dt" sz="half" idx="10"/>
          </p:nvPr>
        </p:nvSpPr>
        <p:spPr/>
        <p:txBody>
          <a:bodyPr/>
          <a:lstStyle/>
          <a:p>
            <a:fld id="{03D48507-993F-47C6-885F-B2175186B382}" type="datetimeFigureOut">
              <a:rPr lang="en-US" smtClean="0"/>
              <a:t>5/5/2021</a:t>
            </a:fld>
            <a:endParaRPr lang="en-US"/>
          </a:p>
        </p:txBody>
      </p:sp>
      <p:sp>
        <p:nvSpPr>
          <p:cNvPr id="5" name="عنصر نائب للتذييل 4">
            <a:extLst>
              <a:ext uri="{FF2B5EF4-FFF2-40B4-BE49-F238E27FC236}">
                <a16:creationId xmlns:a16="http://schemas.microsoft.com/office/drawing/2014/main" id="{CFC3337D-2B81-434D-A27E-7151A3B06746}"/>
              </a:ext>
            </a:extLst>
          </p:cNvPr>
          <p:cNvSpPr>
            <a:spLocks noGrp="1"/>
          </p:cNvSpPr>
          <p:nvPr>
            <p:ph type="ftr" sz="quarter" idx="11"/>
          </p:nvPr>
        </p:nvSpPr>
        <p:spPr/>
        <p:txBody>
          <a:bodyPr/>
          <a:lstStyle/>
          <a:p>
            <a:endParaRPr lang="en-US"/>
          </a:p>
        </p:txBody>
      </p:sp>
      <p:sp>
        <p:nvSpPr>
          <p:cNvPr id="6" name="عنصر نائب لرقم الشريحة 5">
            <a:extLst>
              <a:ext uri="{FF2B5EF4-FFF2-40B4-BE49-F238E27FC236}">
                <a16:creationId xmlns:a16="http://schemas.microsoft.com/office/drawing/2014/main" id="{DC9737C6-080A-4823-A7F4-E86D8ED3C9E3}"/>
              </a:ext>
            </a:extLst>
          </p:cNvPr>
          <p:cNvSpPr>
            <a:spLocks noGrp="1"/>
          </p:cNvSpPr>
          <p:nvPr>
            <p:ph type="sldNum" sz="quarter" idx="12"/>
          </p:nvPr>
        </p:nvSpPr>
        <p:spPr/>
        <p:txBody>
          <a:bodyPr/>
          <a:lstStyle/>
          <a:p>
            <a:fld id="{88A33C43-5921-4847-831A-E5442F940051}" type="slidenum">
              <a:rPr lang="en-US" smtClean="0"/>
              <a:t>‹#›</a:t>
            </a:fld>
            <a:endParaRPr lang="en-US"/>
          </a:p>
        </p:txBody>
      </p:sp>
    </p:spTree>
    <p:extLst>
      <p:ext uri="{BB962C8B-B14F-4D97-AF65-F5344CB8AC3E}">
        <p14:creationId xmlns:p14="http://schemas.microsoft.com/office/powerpoint/2010/main" val="38918566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1196013E-7145-4985-A8BE-3C3980553317}"/>
              </a:ext>
            </a:extLst>
          </p:cNvPr>
          <p:cNvSpPr>
            <a:spLocks noGrp="1"/>
          </p:cNvSpPr>
          <p:nvPr>
            <p:ph type="title"/>
          </p:nvPr>
        </p:nvSpPr>
        <p:spPr>
          <a:xfrm>
            <a:off x="831850" y="1709738"/>
            <a:ext cx="10515600" cy="2852737"/>
          </a:xfrm>
        </p:spPr>
        <p:txBody>
          <a:bodyPr anchor="b"/>
          <a:lstStyle>
            <a:lvl1pPr>
              <a:defRPr sz="6000"/>
            </a:lvl1pPr>
          </a:lstStyle>
          <a:p>
            <a:r>
              <a:rPr lang="ar-SA"/>
              <a:t>انقر لتحرير نمط عنوان الشكل الرئيسي</a:t>
            </a:r>
            <a:endParaRPr lang="en-US"/>
          </a:p>
        </p:txBody>
      </p:sp>
      <p:sp>
        <p:nvSpPr>
          <p:cNvPr id="3" name="عنصر نائب للنص 2">
            <a:extLst>
              <a:ext uri="{FF2B5EF4-FFF2-40B4-BE49-F238E27FC236}">
                <a16:creationId xmlns:a16="http://schemas.microsoft.com/office/drawing/2014/main" id="{3624FE91-74B6-4071-92AA-5D08074AC79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a:t>انقر لتحرير أنماط نص الشكل الرئيسي</a:t>
            </a:r>
          </a:p>
        </p:txBody>
      </p:sp>
      <p:sp>
        <p:nvSpPr>
          <p:cNvPr id="4" name="عنصر نائب للتاريخ 3">
            <a:extLst>
              <a:ext uri="{FF2B5EF4-FFF2-40B4-BE49-F238E27FC236}">
                <a16:creationId xmlns:a16="http://schemas.microsoft.com/office/drawing/2014/main" id="{4D745625-EF17-43FD-959E-61D49A00BF3A}"/>
              </a:ext>
            </a:extLst>
          </p:cNvPr>
          <p:cNvSpPr>
            <a:spLocks noGrp="1"/>
          </p:cNvSpPr>
          <p:nvPr>
            <p:ph type="dt" sz="half" idx="10"/>
          </p:nvPr>
        </p:nvSpPr>
        <p:spPr/>
        <p:txBody>
          <a:bodyPr/>
          <a:lstStyle/>
          <a:p>
            <a:fld id="{03D48507-993F-47C6-885F-B2175186B382}" type="datetimeFigureOut">
              <a:rPr lang="en-US" smtClean="0"/>
              <a:t>5/5/2021</a:t>
            </a:fld>
            <a:endParaRPr lang="en-US"/>
          </a:p>
        </p:txBody>
      </p:sp>
      <p:sp>
        <p:nvSpPr>
          <p:cNvPr id="5" name="عنصر نائب للتذييل 4">
            <a:extLst>
              <a:ext uri="{FF2B5EF4-FFF2-40B4-BE49-F238E27FC236}">
                <a16:creationId xmlns:a16="http://schemas.microsoft.com/office/drawing/2014/main" id="{54C9AD4D-64DD-43B5-ADA8-3F34CF4EE651}"/>
              </a:ext>
            </a:extLst>
          </p:cNvPr>
          <p:cNvSpPr>
            <a:spLocks noGrp="1"/>
          </p:cNvSpPr>
          <p:nvPr>
            <p:ph type="ftr" sz="quarter" idx="11"/>
          </p:nvPr>
        </p:nvSpPr>
        <p:spPr/>
        <p:txBody>
          <a:bodyPr/>
          <a:lstStyle/>
          <a:p>
            <a:endParaRPr lang="en-US"/>
          </a:p>
        </p:txBody>
      </p:sp>
      <p:sp>
        <p:nvSpPr>
          <p:cNvPr id="6" name="عنصر نائب لرقم الشريحة 5">
            <a:extLst>
              <a:ext uri="{FF2B5EF4-FFF2-40B4-BE49-F238E27FC236}">
                <a16:creationId xmlns:a16="http://schemas.microsoft.com/office/drawing/2014/main" id="{2ACCAAE4-1436-4626-B103-E8A78CB6426B}"/>
              </a:ext>
            </a:extLst>
          </p:cNvPr>
          <p:cNvSpPr>
            <a:spLocks noGrp="1"/>
          </p:cNvSpPr>
          <p:nvPr>
            <p:ph type="sldNum" sz="quarter" idx="12"/>
          </p:nvPr>
        </p:nvSpPr>
        <p:spPr/>
        <p:txBody>
          <a:bodyPr/>
          <a:lstStyle/>
          <a:p>
            <a:fld id="{88A33C43-5921-4847-831A-E5442F940051}" type="slidenum">
              <a:rPr lang="en-US" smtClean="0"/>
              <a:t>‹#›</a:t>
            </a:fld>
            <a:endParaRPr lang="en-US"/>
          </a:p>
        </p:txBody>
      </p:sp>
    </p:spTree>
    <p:extLst>
      <p:ext uri="{BB962C8B-B14F-4D97-AF65-F5344CB8AC3E}">
        <p14:creationId xmlns:p14="http://schemas.microsoft.com/office/powerpoint/2010/main" val="7124140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ان">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9104F178-F53F-4637-9F6A-8114380FB97C}"/>
              </a:ext>
            </a:extLst>
          </p:cNvPr>
          <p:cNvSpPr>
            <a:spLocks noGrp="1"/>
          </p:cNvSpPr>
          <p:nvPr>
            <p:ph type="title"/>
          </p:nvPr>
        </p:nvSpPr>
        <p:spPr/>
        <p:txBody>
          <a:bodyPr/>
          <a:lstStyle/>
          <a:p>
            <a:r>
              <a:rPr lang="ar-SA"/>
              <a:t>انقر لتحرير نمط عنوان الشكل الرئيسي</a:t>
            </a:r>
            <a:endParaRPr lang="en-US"/>
          </a:p>
        </p:txBody>
      </p:sp>
      <p:sp>
        <p:nvSpPr>
          <p:cNvPr id="3" name="عنصر نائب للمحتوى 2">
            <a:extLst>
              <a:ext uri="{FF2B5EF4-FFF2-40B4-BE49-F238E27FC236}">
                <a16:creationId xmlns:a16="http://schemas.microsoft.com/office/drawing/2014/main" id="{CAE677F8-7807-49AE-865F-AA6EB24F5CED}"/>
              </a:ext>
            </a:extLst>
          </p:cNvPr>
          <p:cNvSpPr>
            <a:spLocks noGrp="1"/>
          </p:cNvSpPr>
          <p:nvPr>
            <p:ph sz="half" idx="1"/>
          </p:nvPr>
        </p:nvSpPr>
        <p:spPr>
          <a:xfrm>
            <a:off x="838200" y="1825625"/>
            <a:ext cx="5181600" cy="4351338"/>
          </a:xfrm>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4" name="عنصر نائب للمحتوى 3">
            <a:extLst>
              <a:ext uri="{FF2B5EF4-FFF2-40B4-BE49-F238E27FC236}">
                <a16:creationId xmlns:a16="http://schemas.microsoft.com/office/drawing/2014/main" id="{0BEC9E97-8398-4AF0-8442-B971B39ADD0F}"/>
              </a:ext>
            </a:extLst>
          </p:cNvPr>
          <p:cNvSpPr>
            <a:spLocks noGrp="1"/>
          </p:cNvSpPr>
          <p:nvPr>
            <p:ph sz="half" idx="2"/>
          </p:nvPr>
        </p:nvSpPr>
        <p:spPr>
          <a:xfrm>
            <a:off x="6172200" y="1825625"/>
            <a:ext cx="5181600" cy="4351338"/>
          </a:xfrm>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5" name="عنصر نائب للتاريخ 4">
            <a:extLst>
              <a:ext uri="{FF2B5EF4-FFF2-40B4-BE49-F238E27FC236}">
                <a16:creationId xmlns:a16="http://schemas.microsoft.com/office/drawing/2014/main" id="{DBE87E52-8EE4-4DB5-9312-596D4C897E86}"/>
              </a:ext>
            </a:extLst>
          </p:cNvPr>
          <p:cNvSpPr>
            <a:spLocks noGrp="1"/>
          </p:cNvSpPr>
          <p:nvPr>
            <p:ph type="dt" sz="half" idx="10"/>
          </p:nvPr>
        </p:nvSpPr>
        <p:spPr/>
        <p:txBody>
          <a:bodyPr/>
          <a:lstStyle/>
          <a:p>
            <a:fld id="{03D48507-993F-47C6-885F-B2175186B382}" type="datetimeFigureOut">
              <a:rPr lang="en-US" smtClean="0"/>
              <a:t>5/5/2021</a:t>
            </a:fld>
            <a:endParaRPr lang="en-US"/>
          </a:p>
        </p:txBody>
      </p:sp>
      <p:sp>
        <p:nvSpPr>
          <p:cNvPr id="6" name="عنصر نائب للتذييل 5">
            <a:extLst>
              <a:ext uri="{FF2B5EF4-FFF2-40B4-BE49-F238E27FC236}">
                <a16:creationId xmlns:a16="http://schemas.microsoft.com/office/drawing/2014/main" id="{F39F06B1-AD8B-4C10-AC9C-E606F2DC0B00}"/>
              </a:ext>
            </a:extLst>
          </p:cNvPr>
          <p:cNvSpPr>
            <a:spLocks noGrp="1"/>
          </p:cNvSpPr>
          <p:nvPr>
            <p:ph type="ftr" sz="quarter" idx="11"/>
          </p:nvPr>
        </p:nvSpPr>
        <p:spPr/>
        <p:txBody>
          <a:bodyPr/>
          <a:lstStyle/>
          <a:p>
            <a:endParaRPr lang="en-US"/>
          </a:p>
        </p:txBody>
      </p:sp>
      <p:sp>
        <p:nvSpPr>
          <p:cNvPr id="7" name="عنصر نائب لرقم الشريحة 6">
            <a:extLst>
              <a:ext uri="{FF2B5EF4-FFF2-40B4-BE49-F238E27FC236}">
                <a16:creationId xmlns:a16="http://schemas.microsoft.com/office/drawing/2014/main" id="{A6BE107E-D12A-4322-9915-30E9E0633820}"/>
              </a:ext>
            </a:extLst>
          </p:cNvPr>
          <p:cNvSpPr>
            <a:spLocks noGrp="1"/>
          </p:cNvSpPr>
          <p:nvPr>
            <p:ph type="sldNum" sz="quarter" idx="12"/>
          </p:nvPr>
        </p:nvSpPr>
        <p:spPr/>
        <p:txBody>
          <a:bodyPr/>
          <a:lstStyle/>
          <a:p>
            <a:fld id="{88A33C43-5921-4847-831A-E5442F940051}" type="slidenum">
              <a:rPr lang="en-US" smtClean="0"/>
              <a:t>‹#›</a:t>
            </a:fld>
            <a:endParaRPr lang="en-US"/>
          </a:p>
        </p:txBody>
      </p:sp>
    </p:spTree>
    <p:extLst>
      <p:ext uri="{BB962C8B-B14F-4D97-AF65-F5344CB8AC3E}">
        <p14:creationId xmlns:p14="http://schemas.microsoft.com/office/powerpoint/2010/main" val="29005038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AEF5CBD7-0C6C-4785-BD2E-CE48E10F7DB1}"/>
              </a:ext>
            </a:extLst>
          </p:cNvPr>
          <p:cNvSpPr>
            <a:spLocks noGrp="1"/>
          </p:cNvSpPr>
          <p:nvPr>
            <p:ph type="title"/>
          </p:nvPr>
        </p:nvSpPr>
        <p:spPr>
          <a:xfrm>
            <a:off x="839788" y="365125"/>
            <a:ext cx="10515600" cy="1325563"/>
          </a:xfrm>
        </p:spPr>
        <p:txBody>
          <a:bodyPr/>
          <a:lstStyle/>
          <a:p>
            <a:r>
              <a:rPr lang="ar-SA"/>
              <a:t>انقر لتحرير نمط عنوان الشكل الرئيسي</a:t>
            </a:r>
            <a:endParaRPr lang="en-US"/>
          </a:p>
        </p:txBody>
      </p:sp>
      <p:sp>
        <p:nvSpPr>
          <p:cNvPr id="3" name="عنصر نائب للنص 2">
            <a:extLst>
              <a:ext uri="{FF2B5EF4-FFF2-40B4-BE49-F238E27FC236}">
                <a16:creationId xmlns:a16="http://schemas.microsoft.com/office/drawing/2014/main" id="{10F75184-FB38-42C0-B0C0-89A5923C857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نص الشكل الرئيسي</a:t>
            </a:r>
          </a:p>
        </p:txBody>
      </p:sp>
      <p:sp>
        <p:nvSpPr>
          <p:cNvPr id="4" name="عنصر نائب للمحتوى 3">
            <a:extLst>
              <a:ext uri="{FF2B5EF4-FFF2-40B4-BE49-F238E27FC236}">
                <a16:creationId xmlns:a16="http://schemas.microsoft.com/office/drawing/2014/main" id="{2D887252-4BBA-4580-B503-A3064FFB21AF}"/>
              </a:ext>
            </a:extLst>
          </p:cNvPr>
          <p:cNvSpPr>
            <a:spLocks noGrp="1"/>
          </p:cNvSpPr>
          <p:nvPr>
            <p:ph sz="half" idx="2"/>
          </p:nvPr>
        </p:nvSpPr>
        <p:spPr>
          <a:xfrm>
            <a:off x="839788" y="2505075"/>
            <a:ext cx="5157787" cy="3684588"/>
          </a:xfrm>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5" name="عنصر نائب للنص 4">
            <a:extLst>
              <a:ext uri="{FF2B5EF4-FFF2-40B4-BE49-F238E27FC236}">
                <a16:creationId xmlns:a16="http://schemas.microsoft.com/office/drawing/2014/main" id="{F43E943D-2D2F-4792-B1B0-4A096EC2DC8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نص الشكل الرئيسي</a:t>
            </a:r>
          </a:p>
        </p:txBody>
      </p:sp>
      <p:sp>
        <p:nvSpPr>
          <p:cNvPr id="6" name="عنصر نائب للمحتوى 5">
            <a:extLst>
              <a:ext uri="{FF2B5EF4-FFF2-40B4-BE49-F238E27FC236}">
                <a16:creationId xmlns:a16="http://schemas.microsoft.com/office/drawing/2014/main" id="{5ADD06A5-FDF2-4D42-849B-7A60FF7C9150}"/>
              </a:ext>
            </a:extLst>
          </p:cNvPr>
          <p:cNvSpPr>
            <a:spLocks noGrp="1"/>
          </p:cNvSpPr>
          <p:nvPr>
            <p:ph sz="quarter" idx="4"/>
          </p:nvPr>
        </p:nvSpPr>
        <p:spPr>
          <a:xfrm>
            <a:off x="6172200" y="2505075"/>
            <a:ext cx="5183188" cy="3684588"/>
          </a:xfrm>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7" name="عنصر نائب للتاريخ 6">
            <a:extLst>
              <a:ext uri="{FF2B5EF4-FFF2-40B4-BE49-F238E27FC236}">
                <a16:creationId xmlns:a16="http://schemas.microsoft.com/office/drawing/2014/main" id="{3F23F2D4-FF9F-462B-9DF3-9798D7E15E19}"/>
              </a:ext>
            </a:extLst>
          </p:cNvPr>
          <p:cNvSpPr>
            <a:spLocks noGrp="1"/>
          </p:cNvSpPr>
          <p:nvPr>
            <p:ph type="dt" sz="half" idx="10"/>
          </p:nvPr>
        </p:nvSpPr>
        <p:spPr/>
        <p:txBody>
          <a:bodyPr/>
          <a:lstStyle/>
          <a:p>
            <a:fld id="{03D48507-993F-47C6-885F-B2175186B382}" type="datetimeFigureOut">
              <a:rPr lang="en-US" smtClean="0"/>
              <a:t>5/5/2021</a:t>
            </a:fld>
            <a:endParaRPr lang="en-US"/>
          </a:p>
        </p:txBody>
      </p:sp>
      <p:sp>
        <p:nvSpPr>
          <p:cNvPr id="8" name="عنصر نائب للتذييل 7">
            <a:extLst>
              <a:ext uri="{FF2B5EF4-FFF2-40B4-BE49-F238E27FC236}">
                <a16:creationId xmlns:a16="http://schemas.microsoft.com/office/drawing/2014/main" id="{8E7DF443-495C-4F72-8DE1-1E36565EA72B}"/>
              </a:ext>
            </a:extLst>
          </p:cNvPr>
          <p:cNvSpPr>
            <a:spLocks noGrp="1"/>
          </p:cNvSpPr>
          <p:nvPr>
            <p:ph type="ftr" sz="quarter" idx="11"/>
          </p:nvPr>
        </p:nvSpPr>
        <p:spPr/>
        <p:txBody>
          <a:bodyPr/>
          <a:lstStyle/>
          <a:p>
            <a:endParaRPr lang="en-US"/>
          </a:p>
        </p:txBody>
      </p:sp>
      <p:sp>
        <p:nvSpPr>
          <p:cNvPr id="9" name="عنصر نائب لرقم الشريحة 8">
            <a:extLst>
              <a:ext uri="{FF2B5EF4-FFF2-40B4-BE49-F238E27FC236}">
                <a16:creationId xmlns:a16="http://schemas.microsoft.com/office/drawing/2014/main" id="{717086EE-9CCF-4D6B-BDED-05D09D243649}"/>
              </a:ext>
            </a:extLst>
          </p:cNvPr>
          <p:cNvSpPr>
            <a:spLocks noGrp="1"/>
          </p:cNvSpPr>
          <p:nvPr>
            <p:ph type="sldNum" sz="quarter" idx="12"/>
          </p:nvPr>
        </p:nvSpPr>
        <p:spPr/>
        <p:txBody>
          <a:bodyPr/>
          <a:lstStyle/>
          <a:p>
            <a:fld id="{88A33C43-5921-4847-831A-E5442F940051}" type="slidenum">
              <a:rPr lang="en-US" smtClean="0"/>
              <a:t>‹#›</a:t>
            </a:fld>
            <a:endParaRPr lang="en-US"/>
          </a:p>
        </p:txBody>
      </p:sp>
    </p:spTree>
    <p:extLst>
      <p:ext uri="{BB962C8B-B14F-4D97-AF65-F5344CB8AC3E}">
        <p14:creationId xmlns:p14="http://schemas.microsoft.com/office/powerpoint/2010/main" val="2617647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A828A6EF-3C67-4E05-9041-5CA10EEF9022}"/>
              </a:ext>
            </a:extLst>
          </p:cNvPr>
          <p:cNvSpPr>
            <a:spLocks noGrp="1"/>
          </p:cNvSpPr>
          <p:nvPr>
            <p:ph type="title"/>
          </p:nvPr>
        </p:nvSpPr>
        <p:spPr/>
        <p:txBody>
          <a:bodyPr/>
          <a:lstStyle/>
          <a:p>
            <a:r>
              <a:rPr lang="ar-SA"/>
              <a:t>انقر لتحرير نمط عنوان الشكل الرئيسي</a:t>
            </a:r>
            <a:endParaRPr lang="en-US"/>
          </a:p>
        </p:txBody>
      </p:sp>
      <p:sp>
        <p:nvSpPr>
          <p:cNvPr id="3" name="عنصر نائب للتاريخ 2">
            <a:extLst>
              <a:ext uri="{FF2B5EF4-FFF2-40B4-BE49-F238E27FC236}">
                <a16:creationId xmlns:a16="http://schemas.microsoft.com/office/drawing/2014/main" id="{E016220E-6CFD-45AE-AD4A-B56C09B22E91}"/>
              </a:ext>
            </a:extLst>
          </p:cNvPr>
          <p:cNvSpPr>
            <a:spLocks noGrp="1"/>
          </p:cNvSpPr>
          <p:nvPr>
            <p:ph type="dt" sz="half" idx="10"/>
          </p:nvPr>
        </p:nvSpPr>
        <p:spPr/>
        <p:txBody>
          <a:bodyPr/>
          <a:lstStyle/>
          <a:p>
            <a:fld id="{03D48507-993F-47C6-885F-B2175186B382}" type="datetimeFigureOut">
              <a:rPr lang="en-US" smtClean="0"/>
              <a:t>5/5/2021</a:t>
            </a:fld>
            <a:endParaRPr lang="en-US"/>
          </a:p>
        </p:txBody>
      </p:sp>
      <p:sp>
        <p:nvSpPr>
          <p:cNvPr id="4" name="عنصر نائب للتذييل 3">
            <a:extLst>
              <a:ext uri="{FF2B5EF4-FFF2-40B4-BE49-F238E27FC236}">
                <a16:creationId xmlns:a16="http://schemas.microsoft.com/office/drawing/2014/main" id="{657D28FE-A580-4A3B-8B5E-DD8B98EA9276}"/>
              </a:ext>
            </a:extLst>
          </p:cNvPr>
          <p:cNvSpPr>
            <a:spLocks noGrp="1"/>
          </p:cNvSpPr>
          <p:nvPr>
            <p:ph type="ftr" sz="quarter" idx="11"/>
          </p:nvPr>
        </p:nvSpPr>
        <p:spPr/>
        <p:txBody>
          <a:bodyPr/>
          <a:lstStyle/>
          <a:p>
            <a:endParaRPr lang="en-US"/>
          </a:p>
        </p:txBody>
      </p:sp>
      <p:sp>
        <p:nvSpPr>
          <p:cNvPr id="5" name="عنصر نائب لرقم الشريحة 4">
            <a:extLst>
              <a:ext uri="{FF2B5EF4-FFF2-40B4-BE49-F238E27FC236}">
                <a16:creationId xmlns:a16="http://schemas.microsoft.com/office/drawing/2014/main" id="{ACDF324A-A6E3-471F-AA2B-95946F5A0656}"/>
              </a:ext>
            </a:extLst>
          </p:cNvPr>
          <p:cNvSpPr>
            <a:spLocks noGrp="1"/>
          </p:cNvSpPr>
          <p:nvPr>
            <p:ph type="sldNum" sz="quarter" idx="12"/>
          </p:nvPr>
        </p:nvSpPr>
        <p:spPr/>
        <p:txBody>
          <a:bodyPr/>
          <a:lstStyle/>
          <a:p>
            <a:fld id="{88A33C43-5921-4847-831A-E5442F940051}" type="slidenum">
              <a:rPr lang="en-US" smtClean="0"/>
              <a:t>‹#›</a:t>
            </a:fld>
            <a:endParaRPr lang="en-US"/>
          </a:p>
        </p:txBody>
      </p:sp>
    </p:spTree>
    <p:extLst>
      <p:ext uri="{BB962C8B-B14F-4D97-AF65-F5344CB8AC3E}">
        <p14:creationId xmlns:p14="http://schemas.microsoft.com/office/powerpoint/2010/main" val="31320264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a:extLst>
              <a:ext uri="{FF2B5EF4-FFF2-40B4-BE49-F238E27FC236}">
                <a16:creationId xmlns:a16="http://schemas.microsoft.com/office/drawing/2014/main" id="{42ACB3C3-0B27-42D9-96DA-83EE232822AB}"/>
              </a:ext>
            </a:extLst>
          </p:cNvPr>
          <p:cNvSpPr>
            <a:spLocks noGrp="1"/>
          </p:cNvSpPr>
          <p:nvPr>
            <p:ph type="dt" sz="half" idx="10"/>
          </p:nvPr>
        </p:nvSpPr>
        <p:spPr/>
        <p:txBody>
          <a:bodyPr/>
          <a:lstStyle/>
          <a:p>
            <a:fld id="{03D48507-993F-47C6-885F-B2175186B382}" type="datetimeFigureOut">
              <a:rPr lang="en-US" smtClean="0"/>
              <a:t>5/5/2021</a:t>
            </a:fld>
            <a:endParaRPr lang="en-US"/>
          </a:p>
        </p:txBody>
      </p:sp>
      <p:sp>
        <p:nvSpPr>
          <p:cNvPr id="3" name="عنصر نائب للتذييل 2">
            <a:extLst>
              <a:ext uri="{FF2B5EF4-FFF2-40B4-BE49-F238E27FC236}">
                <a16:creationId xmlns:a16="http://schemas.microsoft.com/office/drawing/2014/main" id="{7C0BB10C-8227-4E78-892C-AFD203CD6FFB}"/>
              </a:ext>
            </a:extLst>
          </p:cNvPr>
          <p:cNvSpPr>
            <a:spLocks noGrp="1"/>
          </p:cNvSpPr>
          <p:nvPr>
            <p:ph type="ftr" sz="quarter" idx="11"/>
          </p:nvPr>
        </p:nvSpPr>
        <p:spPr/>
        <p:txBody>
          <a:bodyPr/>
          <a:lstStyle/>
          <a:p>
            <a:endParaRPr lang="en-US"/>
          </a:p>
        </p:txBody>
      </p:sp>
      <p:sp>
        <p:nvSpPr>
          <p:cNvPr id="4" name="عنصر نائب لرقم الشريحة 3">
            <a:extLst>
              <a:ext uri="{FF2B5EF4-FFF2-40B4-BE49-F238E27FC236}">
                <a16:creationId xmlns:a16="http://schemas.microsoft.com/office/drawing/2014/main" id="{3AC97602-7A62-4430-AA0D-3915A612B225}"/>
              </a:ext>
            </a:extLst>
          </p:cNvPr>
          <p:cNvSpPr>
            <a:spLocks noGrp="1"/>
          </p:cNvSpPr>
          <p:nvPr>
            <p:ph type="sldNum" sz="quarter" idx="12"/>
          </p:nvPr>
        </p:nvSpPr>
        <p:spPr/>
        <p:txBody>
          <a:bodyPr/>
          <a:lstStyle/>
          <a:p>
            <a:fld id="{88A33C43-5921-4847-831A-E5442F940051}" type="slidenum">
              <a:rPr lang="en-US" smtClean="0"/>
              <a:t>‹#›</a:t>
            </a:fld>
            <a:endParaRPr lang="en-US"/>
          </a:p>
        </p:txBody>
      </p:sp>
    </p:spTree>
    <p:extLst>
      <p:ext uri="{BB962C8B-B14F-4D97-AF65-F5344CB8AC3E}">
        <p14:creationId xmlns:p14="http://schemas.microsoft.com/office/powerpoint/2010/main" val="42228328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مع تسمية توضيحية">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AC31BC7B-768A-466F-BCF2-14D18BD8D196}"/>
              </a:ext>
            </a:extLst>
          </p:cNvPr>
          <p:cNvSpPr>
            <a:spLocks noGrp="1"/>
          </p:cNvSpPr>
          <p:nvPr>
            <p:ph type="title"/>
          </p:nvPr>
        </p:nvSpPr>
        <p:spPr>
          <a:xfrm>
            <a:off x="839788" y="457200"/>
            <a:ext cx="3932237" cy="1600200"/>
          </a:xfrm>
        </p:spPr>
        <p:txBody>
          <a:bodyPr anchor="b"/>
          <a:lstStyle>
            <a:lvl1pPr>
              <a:defRPr sz="3200"/>
            </a:lvl1pPr>
          </a:lstStyle>
          <a:p>
            <a:r>
              <a:rPr lang="ar-SA"/>
              <a:t>انقر لتحرير نمط عنوان الشكل الرئيسي</a:t>
            </a:r>
            <a:endParaRPr lang="en-US"/>
          </a:p>
        </p:txBody>
      </p:sp>
      <p:sp>
        <p:nvSpPr>
          <p:cNvPr id="3" name="عنصر نائب للمحتوى 2">
            <a:extLst>
              <a:ext uri="{FF2B5EF4-FFF2-40B4-BE49-F238E27FC236}">
                <a16:creationId xmlns:a16="http://schemas.microsoft.com/office/drawing/2014/main" id="{6A0996B7-5118-48B5-A139-AA19081B8EA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4" name="عنصر نائب للنص 3">
            <a:extLst>
              <a:ext uri="{FF2B5EF4-FFF2-40B4-BE49-F238E27FC236}">
                <a16:creationId xmlns:a16="http://schemas.microsoft.com/office/drawing/2014/main" id="{99D4AEFB-B3C8-4382-AE30-D5852E02069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انقر لتحرير أنماط نص الشكل الرئيسي</a:t>
            </a:r>
          </a:p>
        </p:txBody>
      </p:sp>
      <p:sp>
        <p:nvSpPr>
          <p:cNvPr id="5" name="عنصر نائب للتاريخ 4">
            <a:extLst>
              <a:ext uri="{FF2B5EF4-FFF2-40B4-BE49-F238E27FC236}">
                <a16:creationId xmlns:a16="http://schemas.microsoft.com/office/drawing/2014/main" id="{8D053653-A183-4246-9D5F-5A5006630CD5}"/>
              </a:ext>
            </a:extLst>
          </p:cNvPr>
          <p:cNvSpPr>
            <a:spLocks noGrp="1"/>
          </p:cNvSpPr>
          <p:nvPr>
            <p:ph type="dt" sz="half" idx="10"/>
          </p:nvPr>
        </p:nvSpPr>
        <p:spPr/>
        <p:txBody>
          <a:bodyPr/>
          <a:lstStyle/>
          <a:p>
            <a:fld id="{03D48507-993F-47C6-885F-B2175186B382}" type="datetimeFigureOut">
              <a:rPr lang="en-US" smtClean="0"/>
              <a:t>5/5/2021</a:t>
            </a:fld>
            <a:endParaRPr lang="en-US"/>
          </a:p>
        </p:txBody>
      </p:sp>
      <p:sp>
        <p:nvSpPr>
          <p:cNvPr id="6" name="عنصر نائب للتذييل 5">
            <a:extLst>
              <a:ext uri="{FF2B5EF4-FFF2-40B4-BE49-F238E27FC236}">
                <a16:creationId xmlns:a16="http://schemas.microsoft.com/office/drawing/2014/main" id="{BAC79B60-3397-419F-9B05-03BF8BCC2FE2}"/>
              </a:ext>
            </a:extLst>
          </p:cNvPr>
          <p:cNvSpPr>
            <a:spLocks noGrp="1"/>
          </p:cNvSpPr>
          <p:nvPr>
            <p:ph type="ftr" sz="quarter" idx="11"/>
          </p:nvPr>
        </p:nvSpPr>
        <p:spPr/>
        <p:txBody>
          <a:bodyPr/>
          <a:lstStyle/>
          <a:p>
            <a:endParaRPr lang="en-US"/>
          </a:p>
        </p:txBody>
      </p:sp>
      <p:sp>
        <p:nvSpPr>
          <p:cNvPr id="7" name="عنصر نائب لرقم الشريحة 6">
            <a:extLst>
              <a:ext uri="{FF2B5EF4-FFF2-40B4-BE49-F238E27FC236}">
                <a16:creationId xmlns:a16="http://schemas.microsoft.com/office/drawing/2014/main" id="{CE89C086-1368-41D4-BE23-BCE8533ACDF6}"/>
              </a:ext>
            </a:extLst>
          </p:cNvPr>
          <p:cNvSpPr>
            <a:spLocks noGrp="1"/>
          </p:cNvSpPr>
          <p:nvPr>
            <p:ph type="sldNum" sz="quarter" idx="12"/>
          </p:nvPr>
        </p:nvSpPr>
        <p:spPr/>
        <p:txBody>
          <a:bodyPr/>
          <a:lstStyle/>
          <a:p>
            <a:fld id="{88A33C43-5921-4847-831A-E5442F940051}" type="slidenum">
              <a:rPr lang="en-US" smtClean="0"/>
              <a:t>‹#›</a:t>
            </a:fld>
            <a:endParaRPr lang="en-US"/>
          </a:p>
        </p:txBody>
      </p:sp>
    </p:spTree>
    <p:extLst>
      <p:ext uri="{BB962C8B-B14F-4D97-AF65-F5344CB8AC3E}">
        <p14:creationId xmlns:p14="http://schemas.microsoft.com/office/powerpoint/2010/main" val="32910194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629FC56F-54EC-4B9C-96DC-16B606D20B4C}"/>
              </a:ext>
            </a:extLst>
          </p:cNvPr>
          <p:cNvSpPr>
            <a:spLocks noGrp="1"/>
          </p:cNvSpPr>
          <p:nvPr>
            <p:ph type="title"/>
          </p:nvPr>
        </p:nvSpPr>
        <p:spPr>
          <a:xfrm>
            <a:off x="839788" y="457200"/>
            <a:ext cx="3932237" cy="1600200"/>
          </a:xfrm>
        </p:spPr>
        <p:txBody>
          <a:bodyPr anchor="b"/>
          <a:lstStyle>
            <a:lvl1pPr>
              <a:defRPr sz="3200"/>
            </a:lvl1pPr>
          </a:lstStyle>
          <a:p>
            <a:r>
              <a:rPr lang="ar-SA"/>
              <a:t>انقر لتحرير نمط عنوان الشكل الرئيسي</a:t>
            </a:r>
            <a:endParaRPr lang="en-US"/>
          </a:p>
        </p:txBody>
      </p:sp>
      <p:sp>
        <p:nvSpPr>
          <p:cNvPr id="3" name="عنصر نائب للصورة 2">
            <a:extLst>
              <a:ext uri="{FF2B5EF4-FFF2-40B4-BE49-F238E27FC236}">
                <a16:creationId xmlns:a16="http://schemas.microsoft.com/office/drawing/2014/main" id="{39DA81CC-C068-490A-A420-294DB29968B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عنصر نائب للنص 3">
            <a:extLst>
              <a:ext uri="{FF2B5EF4-FFF2-40B4-BE49-F238E27FC236}">
                <a16:creationId xmlns:a16="http://schemas.microsoft.com/office/drawing/2014/main" id="{EEA0B051-DD81-4A65-A7BB-47A910AE12A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انقر لتحرير أنماط نص الشكل الرئيسي</a:t>
            </a:r>
          </a:p>
        </p:txBody>
      </p:sp>
      <p:sp>
        <p:nvSpPr>
          <p:cNvPr id="5" name="عنصر نائب للتاريخ 4">
            <a:extLst>
              <a:ext uri="{FF2B5EF4-FFF2-40B4-BE49-F238E27FC236}">
                <a16:creationId xmlns:a16="http://schemas.microsoft.com/office/drawing/2014/main" id="{3E74CCD3-6FDF-4DE0-A60A-4383FFB175EF}"/>
              </a:ext>
            </a:extLst>
          </p:cNvPr>
          <p:cNvSpPr>
            <a:spLocks noGrp="1"/>
          </p:cNvSpPr>
          <p:nvPr>
            <p:ph type="dt" sz="half" idx="10"/>
          </p:nvPr>
        </p:nvSpPr>
        <p:spPr/>
        <p:txBody>
          <a:bodyPr/>
          <a:lstStyle/>
          <a:p>
            <a:fld id="{03D48507-993F-47C6-885F-B2175186B382}" type="datetimeFigureOut">
              <a:rPr lang="en-US" smtClean="0"/>
              <a:t>5/5/2021</a:t>
            </a:fld>
            <a:endParaRPr lang="en-US"/>
          </a:p>
        </p:txBody>
      </p:sp>
      <p:sp>
        <p:nvSpPr>
          <p:cNvPr id="6" name="عنصر نائب للتذييل 5">
            <a:extLst>
              <a:ext uri="{FF2B5EF4-FFF2-40B4-BE49-F238E27FC236}">
                <a16:creationId xmlns:a16="http://schemas.microsoft.com/office/drawing/2014/main" id="{5F0C4B61-F53D-4F95-902B-9171B9715F8B}"/>
              </a:ext>
            </a:extLst>
          </p:cNvPr>
          <p:cNvSpPr>
            <a:spLocks noGrp="1"/>
          </p:cNvSpPr>
          <p:nvPr>
            <p:ph type="ftr" sz="quarter" idx="11"/>
          </p:nvPr>
        </p:nvSpPr>
        <p:spPr/>
        <p:txBody>
          <a:bodyPr/>
          <a:lstStyle/>
          <a:p>
            <a:endParaRPr lang="en-US"/>
          </a:p>
        </p:txBody>
      </p:sp>
      <p:sp>
        <p:nvSpPr>
          <p:cNvPr id="7" name="عنصر نائب لرقم الشريحة 6">
            <a:extLst>
              <a:ext uri="{FF2B5EF4-FFF2-40B4-BE49-F238E27FC236}">
                <a16:creationId xmlns:a16="http://schemas.microsoft.com/office/drawing/2014/main" id="{653D2F19-ADB8-40A6-A5EA-9CF2770998AF}"/>
              </a:ext>
            </a:extLst>
          </p:cNvPr>
          <p:cNvSpPr>
            <a:spLocks noGrp="1"/>
          </p:cNvSpPr>
          <p:nvPr>
            <p:ph type="sldNum" sz="quarter" idx="12"/>
          </p:nvPr>
        </p:nvSpPr>
        <p:spPr/>
        <p:txBody>
          <a:bodyPr/>
          <a:lstStyle/>
          <a:p>
            <a:fld id="{88A33C43-5921-4847-831A-E5442F940051}" type="slidenum">
              <a:rPr lang="en-US" smtClean="0"/>
              <a:t>‹#›</a:t>
            </a:fld>
            <a:endParaRPr lang="en-US"/>
          </a:p>
        </p:txBody>
      </p:sp>
    </p:spTree>
    <p:extLst>
      <p:ext uri="{BB962C8B-B14F-4D97-AF65-F5344CB8AC3E}">
        <p14:creationId xmlns:p14="http://schemas.microsoft.com/office/powerpoint/2010/main" val="27374778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a:extLst>
              <a:ext uri="{FF2B5EF4-FFF2-40B4-BE49-F238E27FC236}">
                <a16:creationId xmlns:a16="http://schemas.microsoft.com/office/drawing/2014/main" id="{810A0245-99E4-4C08-B9CD-69CB048B6E30}"/>
              </a:ext>
            </a:extLst>
          </p:cNvPr>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ar-SA"/>
              <a:t>انقر لتحرير نمط عنوان الشكل الرئيسي</a:t>
            </a:r>
            <a:endParaRPr lang="en-US"/>
          </a:p>
        </p:txBody>
      </p:sp>
      <p:sp>
        <p:nvSpPr>
          <p:cNvPr id="3" name="عنصر نائب للنص 2">
            <a:extLst>
              <a:ext uri="{FF2B5EF4-FFF2-40B4-BE49-F238E27FC236}">
                <a16:creationId xmlns:a16="http://schemas.microsoft.com/office/drawing/2014/main" id="{7E061273-23D8-4BA7-8DA2-466A886B9686}"/>
              </a:ext>
            </a:extLst>
          </p:cNvPr>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4" name="عنصر نائب للتاريخ 3">
            <a:extLst>
              <a:ext uri="{FF2B5EF4-FFF2-40B4-BE49-F238E27FC236}">
                <a16:creationId xmlns:a16="http://schemas.microsoft.com/office/drawing/2014/main" id="{1DCEB37C-AA7E-43D2-B98E-164E74FD399A}"/>
              </a:ext>
            </a:extLst>
          </p:cNvPr>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3D48507-993F-47C6-885F-B2175186B382}" type="datetimeFigureOut">
              <a:rPr lang="en-US" smtClean="0"/>
              <a:t>5/5/2021</a:t>
            </a:fld>
            <a:endParaRPr lang="en-US"/>
          </a:p>
        </p:txBody>
      </p:sp>
      <p:sp>
        <p:nvSpPr>
          <p:cNvPr id="5" name="عنصر نائب للتذييل 4">
            <a:extLst>
              <a:ext uri="{FF2B5EF4-FFF2-40B4-BE49-F238E27FC236}">
                <a16:creationId xmlns:a16="http://schemas.microsoft.com/office/drawing/2014/main" id="{99DEEC90-4E98-4988-B92C-F380F7B7625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en-US"/>
          </a:p>
        </p:txBody>
      </p:sp>
      <p:sp>
        <p:nvSpPr>
          <p:cNvPr id="6" name="عنصر نائب لرقم الشريحة 5">
            <a:extLst>
              <a:ext uri="{FF2B5EF4-FFF2-40B4-BE49-F238E27FC236}">
                <a16:creationId xmlns:a16="http://schemas.microsoft.com/office/drawing/2014/main" id="{EB16DFF4-1AA6-4D7D-ADA1-24845B485CA9}"/>
              </a:ext>
            </a:extLst>
          </p:cNvPr>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88A33C43-5921-4847-831A-E5442F940051}" type="slidenum">
              <a:rPr lang="en-US" smtClean="0"/>
              <a:t>‹#›</a:t>
            </a:fld>
            <a:endParaRPr lang="en-US"/>
          </a:p>
        </p:txBody>
      </p:sp>
    </p:spTree>
    <p:extLst>
      <p:ext uri="{BB962C8B-B14F-4D97-AF65-F5344CB8AC3E}">
        <p14:creationId xmlns:p14="http://schemas.microsoft.com/office/powerpoint/2010/main" val="74242235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F86CA176-2ACD-48CE-AA6E-F9E5A64C540E}"/>
              </a:ext>
            </a:extLst>
          </p:cNvPr>
          <p:cNvSpPr>
            <a:spLocks noGrp="1"/>
          </p:cNvSpPr>
          <p:nvPr>
            <p:ph type="ctrTitle"/>
          </p:nvPr>
        </p:nvSpPr>
        <p:spPr/>
        <p:txBody>
          <a:bodyPr/>
          <a:lstStyle/>
          <a:p>
            <a:r>
              <a:rPr lang="ar-SA" dirty="0"/>
              <a:t>محاضرة -1-</a:t>
            </a:r>
            <a:br>
              <a:rPr lang="ar-SA" dirty="0"/>
            </a:br>
            <a:r>
              <a:rPr lang="ar-SA" dirty="0"/>
              <a:t>تقانات احيائية</a:t>
            </a:r>
            <a:endParaRPr lang="en-US" dirty="0"/>
          </a:p>
        </p:txBody>
      </p:sp>
      <p:sp>
        <p:nvSpPr>
          <p:cNvPr id="3" name="عنوان فرعي 2">
            <a:extLst>
              <a:ext uri="{FF2B5EF4-FFF2-40B4-BE49-F238E27FC236}">
                <a16:creationId xmlns:a16="http://schemas.microsoft.com/office/drawing/2014/main" id="{22E29968-653A-49CA-8729-13C519AD3703}"/>
              </a:ext>
            </a:extLst>
          </p:cNvPr>
          <p:cNvSpPr>
            <a:spLocks noGrp="1"/>
          </p:cNvSpPr>
          <p:nvPr>
            <p:ph type="subTitle" idx="1"/>
          </p:nvPr>
        </p:nvSpPr>
        <p:spPr/>
        <p:txBody>
          <a:bodyPr>
            <a:normAutofit/>
          </a:bodyPr>
          <a:lstStyle/>
          <a:p>
            <a:r>
              <a:rPr lang="ar-SA" sz="4400" b="1" dirty="0"/>
              <a:t>ثالث وقايــــــــــــــــــــة</a:t>
            </a:r>
            <a:endParaRPr lang="en-US" sz="4400" b="1" dirty="0"/>
          </a:p>
        </p:txBody>
      </p:sp>
    </p:spTree>
    <p:extLst>
      <p:ext uri="{BB962C8B-B14F-4D97-AF65-F5344CB8AC3E}">
        <p14:creationId xmlns:p14="http://schemas.microsoft.com/office/powerpoint/2010/main" val="6056961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ربع نص 2">
            <a:extLst>
              <a:ext uri="{FF2B5EF4-FFF2-40B4-BE49-F238E27FC236}">
                <a16:creationId xmlns:a16="http://schemas.microsoft.com/office/drawing/2014/main" id="{6A50C801-59A4-4EB6-842E-B51CCC506098}"/>
              </a:ext>
            </a:extLst>
          </p:cNvPr>
          <p:cNvSpPr txBox="1"/>
          <p:nvPr/>
        </p:nvSpPr>
        <p:spPr>
          <a:xfrm>
            <a:off x="674915" y="283030"/>
            <a:ext cx="11234056" cy="6203558"/>
          </a:xfrm>
          <a:prstGeom prst="rect">
            <a:avLst/>
          </a:prstGeom>
          <a:noFill/>
        </p:spPr>
        <p:txBody>
          <a:bodyPr wrap="square">
            <a:spAutoFit/>
          </a:bodyPr>
          <a:lstStyle/>
          <a:p>
            <a:pPr marL="457200" marR="0" algn="r" rtl="1">
              <a:lnSpc>
                <a:spcPct val="107000"/>
              </a:lnSpc>
              <a:spcBef>
                <a:spcPts val="0"/>
              </a:spcBef>
              <a:spcAft>
                <a:spcPts val="0"/>
              </a:spcAft>
            </a:pPr>
            <a:r>
              <a:rPr lang="ar-SA" sz="2400" b="1" dirty="0">
                <a:solidFill>
                  <a:srgbClr val="385623"/>
                </a:solidFill>
                <a:effectLst/>
                <a:latin typeface="Calibri" panose="020F0502020204030204" pitchFamily="34" charset="0"/>
                <a:ea typeface="Calibri" panose="020F0502020204030204" pitchFamily="34" charset="0"/>
                <a:cs typeface="Simplified Arabic" panose="02020603050405020304" pitchFamily="18" charset="-78"/>
              </a:rPr>
              <a:t>5</a:t>
            </a:r>
            <a:r>
              <a:rPr lang="ar-SA" sz="2400" dirty="0">
                <a:ln w="0"/>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Simplified Arabic" panose="02020603050405020304" pitchFamily="18" charset="-78"/>
              </a:rPr>
              <a:t>-التقانة الحيوية البيئية </a:t>
            </a:r>
            <a:r>
              <a:rPr lang="en-US" sz="2400" dirty="0">
                <a:ln w="0"/>
                <a:effectLst>
                  <a:outerShdw blurRad="38100" dist="19050" dir="2700000" algn="tl" rotWithShape="0">
                    <a:schemeClr val="dk1">
                      <a:alpha val="40000"/>
                    </a:schemeClr>
                  </a:outerShdw>
                </a:effectLst>
                <a:latin typeface="Simplified Arabic" panose="02020603050405020304" pitchFamily="18" charset="-78"/>
                <a:ea typeface="Calibri" panose="020F0502020204030204" pitchFamily="34" charset="0"/>
                <a:cs typeface="Arial" panose="020B0604020202020204" pitchFamily="34" charset="0"/>
              </a:rPr>
              <a:t>Environmental Biotechnology </a:t>
            </a:r>
            <a:endParaRPr lang="en-US" sz="2400" dirty="0">
              <a:ln w="0"/>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Arial" panose="020B0604020202020204" pitchFamily="34" charset="0"/>
            </a:endParaRPr>
          </a:p>
          <a:p>
            <a:pPr marL="457200" marR="0" algn="r" rtl="1">
              <a:lnSpc>
                <a:spcPct val="107000"/>
              </a:lnSpc>
              <a:spcBef>
                <a:spcPts val="0"/>
              </a:spcBef>
              <a:spcAft>
                <a:spcPts val="0"/>
              </a:spcAft>
            </a:pPr>
            <a:r>
              <a:rPr lang="ar-SA" sz="2400" dirty="0">
                <a:ln w="0"/>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Simplified Arabic" panose="02020603050405020304" pitchFamily="18" charset="-78"/>
              </a:rPr>
              <a:t>وتعد اهم انواع التقنيات الحيوية التي تهتم بتطبيقات التقنية الحيوية في المجالات البيئية وتعرف باسم الموجة الرمادية او الجيل الثالث للتقنية الحيوية وتتشارك مع التقنية الحيوية الصناعية ومن اهم الانجازات التي تحققت بفضلها </a:t>
            </a:r>
            <a:endParaRPr lang="en-US" sz="2400" dirty="0">
              <a:ln w="0"/>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r" rtl="1">
              <a:lnSpc>
                <a:spcPct val="107000"/>
              </a:lnSpc>
              <a:spcBef>
                <a:spcPts val="0"/>
              </a:spcBef>
              <a:spcAft>
                <a:spcPts val="800"/>
              </a:spcAft>
              <a:buFont typeface="+mj-lt"/>
              <a:buAutoNum type="arabicPeriod"/>
            </a:pPr>
            <a:r>
              <a:rPr lang="ar-SA" sz="2400" dirty="0">
                <a:ln w="0"/>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Simplified Arabic" panose="02020603050405020304" pitchFamily="18" charset="-78"/>
              </a:rPr>
              <a:t>انتاج المواد الفعالة باستخدام الكائنات الحية </a:t>
            </a:r>
            <a:r>
              <a:rPr lang="en-US" sz="2400" dirty="0" err="1">
                <a:ln w="0"/>
                <a:effectLst>
                  <a:outerShdw blurRad="38100" dist="19050" dir="2700000" algn="tl" rotWithShape="0">
                    <a:schemeClr val="dk1">
                      <a:alpha val="40000"/>
                    </a:schemeClr>
                  </a:outerShdw>
                </a:effectLst>
                <a:latin typeface="Simplified Arabic" panose="02020603050405020304" pitchFamily="18" charset="-78"/>
                <a:ea typeface="Calibri" panose="020F0502020204030204" pitchFamily="34" charset="0"/>
                <a:cs typeface="Arial" panose="020B0604020202020204" pitchFamily="34" charset="0"/>
              </a:rPr>
              <a:t>Biorememedation</a:t>
            </a:r>
            <a:r>
              <a:rPr lang="ar-SA" sz="2400" dirty="0">
                <a:ln w="0"/>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Simplified Arabic" panose="02020603050405020304" pitchFamily="18" charset="-78"/>
              </a:rPr>
              <a:t> للتخلص من ملوثات التربة والمياه</a:t>
            </a:r>
            <a:endParaRPr lang="en-US" sz="2400" dirty="0">
              <a:ln w="0"/>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r" rtl="1">
              <a:lnSpc>
                <a:spcPct val="107000"/>
              </a:lnSpc>
              <a:spcBef>
                <a:spcPts val="0"/>
              </a:spcBef>
              <a:spcAft>
                <a:spcPts val="800"/>
              </a:spcAft>
              <a:buFont typeface="+mj-lt"/>
              <a:buAutoNum type="arabicPeriod"/>
            </a:pPr>
            <a:r>
              <a:rPr lang="ar-SA" sz="2400" dirty="0">
                <a:ln w="0"/>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Simplified Arabic" panose="02020603050405020304" pitchFamily="18" charset="-78"/>
              </a:rPr>
              <a:t>انتاج المواد الفعالة التي تحد من ظاهرة التلوث بالمغذيات وحدوث ظاهرة التخثر على السطوح المائية نتيجة تلوث مياه الانهار والبحيرات من زيادة تركيز مركبات النتروجين والفسفور التي يحملها الصرف الصحي والصناعي مما يؤدي الى نمو الطحالب والنباتات العالقة بشكل كثيف </a:t>
            </a:r>
            <a:endParaRPr lang="en-US" sz="2400" dirty="0">
              <a:ln w="0"/>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r" rtl="1">
              <a:lnSpc>
                <a:spcPct val="107000"/>
              </a:lnSpc>
              <a:spcBef>
                <a:spcPts val="0"/>
              </a:spcBef>
              <a:spcAft>
                <a:spcPts val="800"/>
              </a:spcAft>
              <a:buFont typeface="+mj-lt"/>
              <a:buAutoNum type="arabicPeriod"/>
            </a:pPr>
            <a:r>
              <a:rPr lang="ar-SA" sz="2400" dirty="0">
                <a:ln w="0"/>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Simplified Arabic" panose="02020603050405020304" pitchFamily="18" charset="-78"/>
              </a:rPr>
              <a:t>انتاج الوقود والغاز الحيوي الذي ينتج عضويا لإنتاج طاقة نظيفة </a:t>
            </a:r>
            <a:endParaRPr lang="en-US" sz="2400" dirty="0">
              <a:ln w="0"/>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r" rtl="1">
              <a:lnSpc>
                <a:spcPct val="107000"/>
              </a:lnSpc>
              <a:spcBef>
                <a:spcPts val="0"/>
              </a:spcBef>
              <a:spcAft>
                <a:spcPts val="800"/>
              </a:spcAft>
              <a:buFont typeface="+mj-lt"/>
              <a:buAutoNum type="arabicPeriod"/>
            </a:pPr>
            <a:r>
              <a:rPr lang="ar-SA" sz="2400" dirty="0">
                <a:ln w="0"/>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Simplified Arabic" panose="02020603050405020304" pitchFamily="18" charset="-78"/>
              </a:rPr>
              <a:t>انتاج المواد المتلاشية حيويا وهي مواد بلاستيكية ذات أصل عضوي وليس بترولي قابلة للتحلل الحيوي الذاتي بعد فترة زمنية محددة</a:t>
            </a:r>
            <a:endParaRPr lang="en-US" sz="2400" dirty="0">
              <a:ln w="0"/>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r" rtl="1">
              <a:lnSpc>
                <a:spcPct val="107000"/>
              </a:lnSpc>
              <a:spcBef>
                <a:spcPts val="0"/>
              </a:spcBef>
              <a:spcAft>
                <a:spcPts val="800"/>
              </a:spcAft>
              <a:buFont typeface="+mj-lt"/>
              <a:buAutoNum type="arabicPeriod"/>
            </a:pPr>
            <a:r>
              <a:rPr lang="ar-SA" sz="2400" dirty="0">
                <a:ln w="0"/>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Simplified Arabic" panose="02020603050405020304" pitchFamily="18" charset="-78"/>
              </a:rPr>
              <a:t>انتاج مواد فعالة تقوم على معالجة الفضلات بيولوجيا مثل النفايات ومياه الصرف الصحي دون ان تؤثر على البيئة. </a:t>
            </a:r>
            <a:endParaRPr lang="en-US" sz="2400" dirty="0">
              <a:ln w="0"/>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Arial" panose="020B0604020202020204" pitchFamily="34" charset="0"/>
            </a:endParaRPr>
          </a:p>
          <a:p>
            <a:pPr marL="457200" marR="0" algn="r" rtl="1">
              <a:lnSpc>
                <a:spcPct val="107000"/>
              </a:lnSpc>
              <a:spcBef>
                <a:spcPts val="0"/>
              </a:spcBef>
              <a:spcAft>
                <a:spcPts val="0"/>
              </a:spcAft>
            </a:pPr>
            <a:r>
              <a:rPr lang="ar-SA" sz="1400" dirty="0">
                <a:ln w="0"/>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Simplified Arabic" panose="02020603050405020304" pitchFamily="18" charset="-78"/>
              </a:rPr>
              <a:t> </a:t>
            </a:r>
            <a:endParaRPr lang="en-US" sz="1100" dirty="0">
              <a:ln w="0"/>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Arial" panose="020B0604020202020204" pitchFamily="34" charset="0"/>
            </a:endParaRPr>
          </a:p>
          <a:p>
            <a:pPr marL="457200" marR="0" algn="r" rtl="1">
              <a:lnSpc>
                <a:spcPct val="107000"/>
              </a:lnSpc>
              <a:spcBef>
                <a:spcPts val="0"/>
              </a:spcBef>
              <a:spcAft>
                <a:spcPts val="800"/>
              </a:spcAft>
            </a:pPr>
            <a:r>
              <a:rPr lang="ar-SA" sz="1400" dirty="0">
                <a:ln w="0"/>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Simplified Arabic" panose="02020603050405020304" pitchFamily="18" charset="-78"/>
              </a:rPr>
              <a:t> </a:t>
            </a:r>
            <a:endParaRPr lang="en-US" sz="11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6745644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وان 3">
            <a:extLst>
              <a:ext uri="{FF2B5EF4-FFF2-40B4-BE49-F238E27FC236}">
                <a16:creationId xmlns:a16="http://schemas.microsoft.com/office/drawing/2014/main" id="{1C492A4B-6D12-4FBF-9F09-331E4074E1B9}"/>
              </a:ext>
            </a:extLst>
          </p:cNvPr>
          <p:cNvSpPr>
            <a:spLocks noGrp="1"/>
          </p:cNvSpPr>
          <p:nvPr>
            <p:ph type="title"/>
          </p:nvPr>
        </p:nvSpPr>
        <p:spPr/>
        <p:txBody>
          <a:bodyPr/>
          <a:lstStyle/>
          <a:p>
            <a:endParaRPr lang="en-US"/>
          </a:p>
        </p:txBody>
      </p:sp>
      <p:sp>
        <p:nvSpPr>
          <p:cNvPr id="5" name="عنصر نائب للمحتوى 4">
            <a:extLst>
              <a:ext uri="{FF2B5EF4-FFF2-40B4-BE49-F238E27FC236}">
                <a16:creationId xmlns:a16="http://schemas.microsoft.com/office/drawing/2014/main" id="{92948E45-04C1-49D9-A522-32147B56ACA4}"/>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27706062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ربع نص 2">
            <a:extLst>
              <a:ext uri="{FF2B5EF4-FFF2-40B4-BE49-F238E27FC236}">
                <a16:creationId xmlns:a16="http://schemas.microsoft.com/office/drawing/2014/main" id="{1159AD01-8A16-479A-8CF6-C2438109E3AA}"/>
              </a:ext>
            </a:extLst>
          </p:cNvPr>
          <p:cNvSpPr txBox="1"/>
          <p:nvPr/>
        </p:nvSpPr>
        <p:spPr>
          <a:xfrm>
            <a:off x="481584" y="0"/>
            <a:ext cx="11228832" cy="7853881"/>
          </a:xfrm>
          <a:prstGeom prst="rect">
            <a:avLst/>
          </a:prstGeom>
          <a:noFill/>
        </p:spPr>
        <p:txBody>
          <a:bodyPr wrap="square">
            <a:spAutoFit/>
          </a:bodyPr>
          <a:lstStyle/>
          <a:p>
            <a:pPr marL="0" marR="0" algn="r" rtl="1">
              <a:lnSpc>
                <a:spcPct val="107000"/>
              </a:lnSpc>
              <a:spcBef>
                <a:spcPts val="0"/>
              </a:spcBef>
              <a:spcAft>
                <a:spcPts val="800"/>
              </a:spcAft>
            </a:pPr>
            <a:r>
              <a:rPr lang="ar-SA" sz="2400" b="1" dirty="0">
                <a:solidFill>
                  <a:srgbClr val="8FAADC"/>
                </a:solidFill>
                <a:effectLst/>
                <a:latin typeface="Calibri" panose="020F0502020204030204" pitchFamily="34" charset="0"/>
                <a:ea typeface="Calibri" panose="020F0502020204030204" pitchFamily="34" charset="0"/>
                <a:cs typeface="Simplified Arabic" panose="02020603050405020304" pitchFamily="18" charset="-78"/>
              </a:rPr>
              <a:t>مفهوم التقنية الحيوية </a:t>
            </a:r>
            <a:r>
              <a:rPr lang="en-US" sz="2400" b="1" dirty="0">
                <a:solidFill>
                  <a:srgbClr val="8FAADC"/>
                </a:solidFill>
                <a:effectLst/>
                <a:latin typeface="Simplified Arabic" panose="02020603050405020304" pitchFamily="18" charset="-78"/>
                <a:ea typeface="Calibri" panose="020F0502020204030204" pitchFamily="34" charset="0"/>
                <a:cs typeface="Arial" panose="020B0604020202020204" pitchFamily="34" charset="0"/>
              </a:rPr>
              <a:t>Biotechnology </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marL="0" marR="0" algn="r" rtl="1">
              <a:lnSpc>
                <a:spcPct val="107000"/>
              </a:lnSpc>
              <a:spcBef>
                <a:spcPts val="0"/>
              </a:spcBef>
              <a:spcAft>
                <a:spcPts val="800"/>
              </a:spcAft>
            </a:pPr>
            <a:r>
              <a:rPr lang="ar-SA" sz="2400" b="1" dirty="0">
                <a:effectLst/>
                <a:latin typeface="Calibri" panose="020F0502020204030204" pitchFamily="34" charset="0"/>
                <a:ea typeface="Calibri" panose="020F0502020204030204" pitchFamily="34" charset="0"/>
                <a:cs typeface="Simplified Arabic" panose="02020603050405020304" pitchFamily="18" charset="-78"/>
              </a:rPr>
              <a:t>التقنية الحيوية تجمع بين الوسائل والادوات العملية لحل المشاكل التقنية وانتاج منتجات مفيدة (حيوية),بدا الانسان خلال ستينات وسبعينات القرن الماضي في استخدام بعض مكونات الخلايا في التطبيقات الحيوية مما طور مفهوم التقنية الى تطبيقات متخصصة جدا ومن هنا يعد التعريف الامريكي للتقنية الحيوية هو</a:t>
            </a:r>
            <a:endParaRPr lang="en-US" sz="2400" b="1" dirty="0">
              <a:effectLst/>
              <a:latin typeface="Calibri" panose="020F0502020204030204" pitchFamily="34" charset="0"/>
              <a:ea typeface="Calibri" panose="020F0502020204030204" pitchFamily="34" charset="0"/>
              <a:cs typeface="Arial" panose="020B0604020202020204" pitchFamily="34" charset="0"/>
            </a:endParaRPr>
          </a:p>
          <a:p>
            <a:pPr marL="0" marR="0" algn="r" rtl="1">
              <a:lnSpc>
                <a:spcPct val="107000"/>
              </a:lnSpc>
              <a:spcBef>
                <a:spcPts val="0"/>
              </a:spcBef>
              <a:spcAft>
                <a:spcPts val="800"/>
              </a:spcAft>
            </a:pPr>
            <a:r>
              <a:rPr lang="ar-SA" sz="2400" b="1" dirty="0">
                <a:effectLst/>
                <a:latin typeface="Calibri" panose="020F0502020204030204" pitchFamily="34" charset="0"/>
                <a:ea typeface="Calibri" panose="020F0502020204030204" pitchFamily="34" charset="0"/>
                <a:cs typeface="Simplified Arabic" panose="02020603050405020304" pitchFamily="18" charset="-78"/>
              </a:rPr>
              <a:t>استخدام منظم للأحياء مثل الكائنات الحية الدقيقة او المكونات الحيوية لأغراض مفيدة </a:t>
            </a:r>
            <a:endParaRPr lang="en-US" sz="2400" b="1" dirty="0">
              <a:effectLst/>
              <a:latin typeface="Calibri" panose="020F0502020204030204" pitchFamily="34" charset="0"/>
              <a:ea typeface="Calibri" panose="020F0502020204030204" pitchFamily="34" charset="0"/>
              <a:cs typeface="Arial" panose="020B0604020202020204" pitchFamily="34" charset="0"/>
            </a:endParaRPr>
          </a:p>
          <a:p>
            <a:pPr marL="0" marR="0" algn="r" rtl="1">
              <a:lnSpc>
                <a:spcPct val="107000"/>
              </a:lnSpc>
              <a:spcBef>
                <a:spcPts val="0"/>
              </a:spcBef>
              <a:spcAft>
                <a:spcPts val="800"/>
              </a:spcAft>
            </a:pPr>
            <a:r>
              <a:rPr lang="ar-SA" sz="2400" b="1" dirty="0">
                <a:effectLst/>
                <a:latin typeface="Calibri" panose="020F0502020204030204" pitchFamily="34" charset="0"/>
                <a:ea typeface="Calibri" panose="020F0502020204030204" pitchFamily="34" charset="0"/>
                <a:cs typeface="Simplified Arabic" panose="02020603050405020304" pitchFamily="18" charset="-78"/>
              </a:rPr>
              <a:t>كلمة </a:t>
            </a:r>
            <a:r>
              <a:rPr lang="en-US" sz="2400" b="1" dirty="0">
                <a:effectLst/>
                <a:latin typeface="Simplified Arabic" panose="02020603050405020304" pitchFamily="18" charset="-78"/>
                <a:ea typeface="Calibri" panose="020F0502020204030204" pitchFamily="34" charset="0"/>
                <a:cs typeface="Arial" panose="020B0604020202020204" pitchFamily="34" charset="0"/>
              </a:rPr>
              <a:t>Biotechnology</a:t>
            </a:r>
            <a:r>
              <a:rPr lang="ar-SA" sz="2400" b="1" dirty="0">
                <a:effectLst/>
                <a:latin typeface="Calibri" panose="020F0502020204030204" pitchFamily="34" charset="0"/>
                <a:ea typeface="Calibri" panose="020F0502020204030204" pitchFamily="34" charset="0"/>
                <a:cs typeface="Simplified Arabic" panose="02020603050405020304" pitchFamily="18" charset="-78"/>
              </a:rPr>
              <a:t> مكونه من مقطعين </a:t>
            </a:r>
            <a:r>
              <a:rPr lang="en-US" sz="2400" b="1" dirty="0">
                <a:effectLst/>
                <a:latin typeface="Simplified Arabic" panose="02020603050405020304" pitchFamily="18" charset="-78"/>
                <a:ea typeface="Calibri" panose="020F0502020204030204" pitchFamily="34" charset="0"/>
                <a:cs typeface="Arial" panose="020B0604020202020204" pitchFamily="34" charset="0"/>
              </a:rPr>
              <a:t>Bio </a:t>
            </a:r>
            <a:r>
              <a:rPr lang="ar-SA" sz="2400" b="1" dirty="0">
                <a:effectLst/>
                <a:latin typeface="Calibri" panose="020F0502020204030204" pitchFamily="34" charset="0"/>
                <a:ea typeface="Calibri" panose="020F0502020204030204" pitchFamily="34" charset="0"/>
                <a:cs typeface="Simplified Arabic" panose="02020603050405020304" pitchFamily="18" charset="-78"/>
              </a:rPr>
              <a:t>مشتق من الكلمة اللاتينية </a:t>
            </a:r>
            <a:r>
              <a:rPr lang="en-US" sz="2400" b="1" dirty="0">
                <a:effectLst/>
                <a:latin typeface="Simplified Arabic" panose="02020603050405020304" pitchFamily="18" charset="-78"/>
                <a:ea typeface="Calibri" panose="020F0502020204030204" pitchFamily="34" charset="0"/>
                <a:cs typeface="Arial" panose="020B0604020202020204" pitchFamily="34" charset="0"/>
              </a:rPr>
              <a:t>Bios</a:t>
            </a:r>
            <a:r>
              <a:rPr lang="ar-SA" sz="2400" b="1" dirty="0">
                <a:effectLst/>
                <a:latin typeface="Calibri" panose="020F0502020204030204" pitchFamily="34" charset="0"/>
                <a:ea typeface="Calibri" panose="020F0502020204030204" pitchFamily="34" charset="0"/>
                <a:cs typeface="Simplified Arabic" panose="02020603050405020304" pitchFamily="18" charset="-78"/>
              </a:rPr>
              <a:t>وتعني الحياة </a:t>
            </a:r>
            <a:r>
              <a:rPr lang="en-US" sz="2400" b="1" dirty="0">
                <a:effectLst/>
                <a:latin typeface="Simplified Arabic" panose="02020603050405020304" pitchFamily="18" charset="-78"/>
                <a:ea typeface="Calibri" panose="020F0502020204030204" pitchFamily="34" charset="0"/>
                <a:cs typeface="Arial" panose="020B0604020202020204" pitchFamily="34" charset="0"/>
              </a:rPr>
              <a:t>Life</a:t>
            </a:r>
            <a:r>
              <a:rPr lang="ar-SA" sz="2400" b="1" dirty="0">
                <a:effectLst/>
                <a:latin typeface="Calibri" panose="020F0502020204030204" pitchFamily="34" charset="0"/>
                <a:ea typeface="Calibri" panose="020F0502020204030204" pitchFamily="34" charset="0"/>
                <a:cs typeface="Simplified Arabic" panose="02020603050405020304" pitchFamily="18" charset="-78"/>
              </a:rPr>
              <a:t> والجزء الثاني </a:t>
            </a:r>
            <a:r>
              <a:rPr lang="en-US" sz="2400" b="1" dirty="0">
                <a:effectLst/>
                <a:latin typeface="Simplified Arabic" panose="02020603050405020304" pitchFamily="18" charset="-78"/>
                <a:ea typeface="Calibri" panose="020F0502020204030204" pitchFamily="34" charset="0"/>
                <a:cs typeface="Arial" panose="020B0604020202020204" pitchFamily="34" charset="0"/>
              </a:rPr>
              <a:t>Technology</a:t>
            </a:r>
            <a:r>
              <a:rPr lang="ar-SA" sz="2400" b="1" dirty="0">
                <a:effectLst/>
                <a:latin typeface="Calibri" panose="020F0502020204030204" pitchFamily="34" charset="0"/>
                <a:ea typeface="Calibri" panose="020F0502020204030204" pitchFamily="34" charset="0"/>
                <a:cs typeface="Simplified Arabic" panose="02020603050405020304" pitchFamily="18" charset="-78"/>
              </a:rPr>
              <a:t> تعني الطريقة المنظمة لعمل الاشياء </a:t>
            </a:r>
            <a:r>
              <a:rPr lang="en-US" sz="2400" b="1" dirty="0">
                <a:effectLst/>
                <a:latin typeface="Simplified Arabic" panose="02020603050405020304" pitchFamily="18" charset="-78"/>
                <a:ea typeface="Calibri" panose="020F0502020204030204" pitchFamily="34" charset="0"/>
                <a:cs typeface="Arial" panose="020B0604020202020204" pitchFamily="34" charset="0"/>
              </a:rPr>
              <a:t>Systemic methodology</a:t>
            </a:r>
            <a:r>
              <a:rPr lang="ar-SA" sz="2400" b="1" dirty="0">
                <a:effectLst/>
                <a:latin typeface="Calibri" panose="020F0502020204030204" pitchFamily="34" charset="0"/>
                <a:ea typeface="Calibri" panose="020F0502020204030204" pitchFamily="34" charset="0"/>
                <a:cs typeface="Simplified Arabic" panose="02020603050405020304" pitchFamily="18" charset="-78"/>
              </a:rPr>
              <a:t> ويقصد بها بصورة عامة أي تطبيقات تكنولوجية تستخدم النظم البيولوجية والكائنات الحية ومشتقاتها لصنع او تحوير المنتجات من اجل استخدامات معينة.</a:t>
            </a:r>
            <a:endParaRPr lang="en-US" sz="2400" b="1" dirty="0">
              <a:effectLst/>
              <a:latin typeface="Calibri" panose="020F0502020204030204" pitchFamily="34" charset="0"/>
              <a:ea typeface="Calibri" panose="020F0502020204030204" pitchFamily="34" charset="0"/>
              <a:cs typeface="Arial" panose="020B0604020202020204" pitchFamily="34" charset="0"/>
            </a:endParaRPr>
          </a:p>
          <a:p>
            <a:pPr marL="0" marR="0" algn="r" rtl="1">
              <a:lnSpc>
                <a:spcPct val="107000"/>
              </a:lnSpc>
              <a:spcBef>
                <a:spcPts val="0"/>
              </a:spcBef>
              <a:spcAft>
                <a:spcPts val="800"/>
              </a:spcAft>
            </a:pPr>
            <a:r>
              <a:rPr lang="ar-SA" sz="2400" b="1" dirty="0">
                <a:effectLst/>
                <a:latin typeface="Calibri" panose="020F0502020204030204" pitchFamily="34" charset="0"/>
                <a:ea typeface="Calibri" panose="020F0502020204030204" pitchFamily="34" charset="0"/>
                <a:cs typeface="Simplified Arabic" panose="02020603050405020304" pitchFamily="18" charset="-78"/>
              </a:rPr>
              <a:t>اوهي عملية تغيير جزء بسيط جدا في الخريطة الوراثية لنوع واحد او اكثر من خلايا النبات او الحيوان وغالبا يتم ذلك بمساعدة جزء من المادة الوراثية المستخلصة من احد الميكروبات  ويهدف هذا التغيير الوراثي الى زيادة في الانتاج الزراعي وانتاج بذور معدلة وراثيا مقاومة لتأثير الحشرات والامراض والجفاف .وتعتمد التقنيات الحيوية الحديثة على دراسة المادة الوراثية للكائنات الحية والاستفادة منها من خلال استخلاصها وتحويرها ثم انتاج مواد مستخلصة جديدة منها </a:t>
            </a:r>
            <a:r>
              <a:rPr lang="ar-SA" sz="2400" b="1" dirty="0" err="1">
                <a:effectLst/>
                <a:latin typeface="Calibri" panose="020F0502020204030204" pitchFamily="34" charset="0"/>
                <a:ea typeface="Calibri" panose="020F0502020204030204" pitchFamily="34" charset="0"/>
                <a:cs typeface="Simplified Arabic" panose="02020603050405020304" pitchFamily="18" charset="-78"/>
              </a:rPr>
              <a:t>وهومايعرف</a:t>
            </a:r>
            <a:r>
              <a:rPr lang="ar-SA" sz="2400" b="1" dirty="0">
                <a:effectLst/>
                <a:latin typeface="Calibri" panose="020F0502020204030204" pitchFamily="34" charset="0"/>
                <a:ea typeface="Calibri" panose="020F0502020204030204" pitchFamily="34" charset="0"/>
                <a:cs typeface="Simplified Arabic" panose="02020603050405020304" pitchFamily="18" charset="-78"/>
              </a:rPr>
              <a:t> بالهندسة الوراثية ويشمل ايضا علم زراعة الانسجة والخلايا </a:t>
            </a:r>
            <a:r>
              <a:rPr lang="ar-SA" sz="2400" b="1" dirty="0" err="1">
                <a:effectLst/>
                <a:latin typeface="Calibri" panose="020F0502020204030204" pitchFamily="34" charset="0"/>
                <a:ea typeface="Calibri" panose="020F0502020204030204" pitchFamily="34" charset="0"/>
                <a:cs typeface="Simplified Arabic" panose="02020603050405020304" pitchFamily="18" charset="-78"/>
              </a:rPr>
              <a:t>لانها</a:t>
            </a:r>
            <a:r>
              <a:rPr lang="ar-SA" sz="2400" b="1" dirty="0">
                <a:effectLst/>
                <a:latin typeface="Calibri" panose="020F0502020204030204" pitchFamily="34" charset="0"/>
                <a:ea typeface="Calibri" panose="020F0502020204030204" pitchFamily="34" charset="0"/>
                <a:cs typeface="Simplified Arabic" panose="02020603050405020304" pitchFamily="18" charset="-78"/>
              </a:rPr>
              <a:t> تحتوي على المادة الوراثية وايضا علم الاجسام المضادة التي تقوم بدور اساسي في كشف وتحديد كفاءة المنتجات الخارجة من</a:t>
            </a:r>
            <a:r>
              <a:rPr lang="ar-SA" sz="2800" b="1" dirty="0">
                <a:effectLst/>
                <a:latin typeface="Calibri" panose="020F0502020204030204" pitchFamily="34" charset="0"/>
                <a:ea typeface="Calibri" panose="020F0502020204030204" pitchFamily="34" charset="0"/>
                <a:cs typeface="Simplified Arabic" panose="02020603050405020304" pitchFamily="18" charset="-78"/>
              </a:rPr>
              <a:t> الخلايا.</a:t>
            </a:r>
            <a:endParaRPr lang="en-US" sz="2800" b="1" dirty="0">
              <a:effectLst/>
              <a:latin typeface="Calibri" panose="020F0502020204030204" pitchFamily="34" charset="0"/>
              <a:ea typeface="Calibri" panose="020F0502020204030204" pitchFamily="34" charset="0"/>
              <a:cs typeface="Arial" panose="020B0604020202020204" pitchFamily="34" charset="0"/>
            </a:endParaRPr>
          </a:p>
          <a:p>
            <a:pPr marL="0" marR="0" algn="r" rtl="1">
              <a:lnSpc>
                <a:spcPct val="107000"/>
              </a:lnSpc>
              <a:spcBef>
                <a:spcPts val="0"/>
              </a:spcBef>
              <a:spcAft>
                <a:spcPts val="800"/>
              </a:spcAft>
            </a:pPr>
            <a:r>
              <a:rPr lang="ar-SA" sz="2800" b="1" dirty="0">
                <a:effectLst/>
                <a:latin typeface="Calibri" panose="020F0502020204030204" pitchFamily="34" charset="0"/>
                <a:ea typeface="Calibri" panose="020F0502020204030204" pitchFamily="34" charset="0"/>
                <a:cs typeface="Simplified Arabic" panose="02020603050405020304" pitchFamily="18" charset="-78"/>
              </a:rPr>
              <a:t> </a:t>
            </a:r>
            <a:endParaRPr lang="en-US" sz="2800" b="1" dirty="0">
              <a:effectLst/>
              <a:latin typeface="Calibri" panose="020F0502020204030204" pitchFamily="34" charset="0"/>
              <a:ea typeface="Calibri" panose="020F0502020204030204" pitchFamily="34" charset="0"/>
              <a:cs typeface="Arial" panose="020B0604020202020204" pitchFamily="34" charset="0"/>
            </a:endParaRPr>
          </a:p>
          <a:p>
            <a:pPr marL="0" marR="0" algn="r" rtl="1">
              <a:lnSpc>
                <a:spcPct val="107000"/>
              </a:lnSpc>
              <a:spcBef>
                <a:spcPts val="0"/>
              </a:spcBef>
              <a:spcAft>
                <a:spcPts val="800"/>
              </a:spcAft>
            </a:pPr>
            <a:r>
              <a:rPr lang="ar-SA" sz="1400" dirty="0">
                <a:effectLst/>
                <a:latin typeface="Calibri" panose="020F0502020204030204" pitchFamily="34" charset="0"/>
                <a:ea typeface="Calibri" panose="020F0502020204030204" pitchFamily="34" charset="0"/>
                <a:cs typeface="Simplified Arabic" panose="02020603050405020304" pitchFamily="18" charset="-78"/>
              </a:rPr>
              <a:t> </a:t>
            </a:r>
            <a:endParaRPr lang="en-US" sz="11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41136682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خطط انسيابي: رابط 1">
            <a:extLst>
              <a:ext uri="{FF2B5EF4-FFF2-40B4-BE49-F238E27FC236}">
                <a16:creationId xmlns:a16="http://schemas.microsoft.com/office/drawing/2014/main" id="{6C60F9CE-EF46-44A8-B49E-FD1BC1097B7A}"/>
              </a:ext>
            </a:extLst>
          </p:cNvPr>
          <p:cNvSpPr>
            <a:spLocks noChangeArrowheads="1"/>
          </p:cNvSpPr>
          <p:nvPr/>
        </p:nvSpPr>
        <p:spPr bwMode="auto">
          <a:xfrm>
            <a:off x="5740355" y="2137865"/>
            <a:ext cx="2563686" cy="2307881"/>
          </a:xfrm>
          <a:prstGeom prst="flowChartConnector">
            <a:avLst/>
          </a:prstGeom>
          <a:solidFill>
            <a:srgbClr val="4472C4"/>
          </a:solidFill>
          <a:ln w="12700">
            <a:solidFill>
              <a:srgbClr val="1F3763"/>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ar-SA" altLang="en-US" sz="24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Arial" panose="020B0604020202020204" pitchFamily="34" charset="0"/>
              </a:rPr>
              <a:t>الهندسة الوراثية</a:t>
            </a:r>
            <a:endParaRPr kumimoji="0" lang="en-US" altLang="en-US" sz="2400" b="0" i="0" u="none" strike="noStrike" cap="none" normalizeH="0" baseline="0" dirty="0">
              <a:ln>
                <a:noFill/>
              </a:ln>
              <a:solidFill>
                <a:schemeClr val="tx1"/>
              </a:solidFill>
              <a:effectLst/>
              <a:latin typeface="Arial" panose="020B0604020202020204" pitchFamily="34" charset="0"/>
            </a:endParaRPr>
          </a:p>
        </p:txBody>
      </p:sp>
      <p:sp>
        <p:nvSpPr>
          <p:cNvPr id="3" name="مخطط انسيابي: رابط 2">
            <a:extLst>
              <a:ext uri="{FF2B5EF4-FFF2-40B4-BE49-F238E27FC236}">
                <a16:creationId xmlns:a16="http://schemas.microsoft.com/office/drawing/2014/main" id="{CCD49F55-C1AA-4B82-BA70-80F7C95E3FC7}"/>
              </a:ext>
            </a:extLst>
          </p:cNvPr>
          <p:cNvSpPr>
            <a:spLocks noChangeArrowheads="1"/>
          </p:cNvSpPr>
          <p:nvPr/>
        </p:nvSpPr>
        <p:spPr bwMode="auto">
          <a:xfrm>
            <a:off x="7022198" y="3356131"/>
            <a:ext cx="2736911" cy="2307881"/>
          </a:xfrm>
          <a:prstGeom prst="flowChartConnector">
            <a:avLst/>
          </a:prstGeom>
          <a:solidFill>
            <a:srgbClr val="4472C4"/>
          </a:solidFill>
          <a:ln w="12700">
            <a:solidFill>
              <a:srgbClr val="1F3763"/>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ar-SA" altLang="en-US" sz="24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Arial" panose="020B0604020202020204" pitchFamily="34" charset="0"/>
              </a:rPr>
              <a:t>زراعة الانسجة</a:t>
            </a:r>
            <a:endParaRPr kumimoji="0" lang="en-US" altLang="en-US" sz="2400" b="0" i="0" u="none" strike="noStrike" cap="none" normalizeH="0" baseline="0" dirty="0">
              <a:ln>
                <a:noFill/>
              </a:ln>
              <a:solidFill>
                <a:schemeClr val="tx1"/>
              </a:solidFill>
              <a:effectLst/>
              <a:latin typeface="Arial" panose="020B0604020202020204" pitchFamily="34" charset="0"/>
            </a:endParaRPr>
          </a:p>
        </p:txBody>
      </p:sp>
      <p:sp>
        <p:nvSpPr>
          <p:cNvPr id="4" name="مخطط انسيابي: رابط 3">
            <a:extLst>
              <a:ext uri="{FF2B5EF4-FFF2-40B4-BE49-F238E27FC236}">
                <a16:creationId xmlns:a16="http://schemas.microsoft.com/office/drawing/2014/main" id="{2B23E9B1-DB9B-4785-8354-0605E40E0AE8}"/>
              </a:ext>
            </a:extLst>
          </p:cNvPr>
          <p:cNvSpPr>
            <a:spLocks noChangeArrowheads="1"/>
          </p:cNvSpPr>
          <p:nvPr/>
        </p:nvSpPr>
        <p:spPr bwMode="auto">
          <a:xfrm>
            <a:off x="4638675" y="3515167"/>
            <a:ext cx="2914650" cy="2213170"/>
          </a:xfrm>
          <a:prstGeom prst="flowChartConnector">
            <a:avLst/>
          </a:prstGeom>
          <a:solidFill>
            <a:srgbClr val="4472C4"/>
          </a:solidFill>
          <a:ln w="12700">
            <a:solidFill>
              <a:srgbClr val="1F3763"/>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ar-SA" altLang="en-US" sz="24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Arial" panose="020B0604020202020204" pitchFamily="34" charset="0"/>
              </a:rPr>
              <a:t>الاجسام المضادة</a:t>
            </a:r>
            <a:endParaRPr kumimoji="0" lang="en-US" altLang="en-US" sz="2400" b="0" i="0" u="none" strike="noStrike" cap="none" normalizeH="0" baseline="0" dirty="0">
              <a:ln>
                <a:noFill/>
              </a:ln>
              <a:solidFill>
                <a:schemeClr val="tx1"/>
              </a:solidFill>
              <a:effectLst/>
              <a:latin typeface="Arial" panose="020B0604020202020204" pitchFamily="34" charset="0"/>
            </a:endParaRPr>
          </a:p>
        </p:txBody>
      </p:sp>
      <p:sp>
        <p:nvSpPr>
          <p:cNvPr id="5" name="Rectangle 4">
            <a:extLst>
              <a:ext uri="{FF2B5EF4-FFF2-40B4-BE49-F238E27FC236}">
                <a16:creationId xmlns:a16="http://schemas.microsoft.com/office/drawing/2014/main" id="{F8CDA805-9E0C-48A3-8EFE-9FD81204CDBB}"/>
              </a:ext>
            </a:extLst>
          </p:cNvPr>
          <p:cNvSpPr>
            <a:spLocks noChangeArrowheads="1"/>
          </p:cNvSpPr>
          <p:nvPr/>
        </p:nvSpPr>
        <p:spPr bwMode="auto">
          <a:xfrm>
            <a:off x="2582419" y="1624433"/>
            <a:ext cx="11189547" cy="8002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altLang="en-US" sz="1400" b="0" i="0" u="none" strike="noStrike" cap="none" normalizeH="0" baseline="0" dirty="0">
                <a:ln>
                  <a:noFill/>
                </a:ln>
                <a:solidFill>
                  <a:schemeClr val="tx1"/>
                </a:solidFill>
                <a:effectLst/>
                <a:latin typeface="Simplified Arabic" panose="02020603050405020304" pitchFamily="18" charset="-78"/>
                <a:ea typeface="Calibri" panose="020F0502020204030204" pitchFamily="34" charset="0"/>
                <a:cs typeface="Simplified Arabic" panose="02020603050405020304" pitchFamily="18" charset="-78"/>
              </a:rPr>
              <a:t>                                </a:t>
            </a:r>
            <a:r>
              <a:rPr kumimoji="0" lang="ar-SA" altLang="en-US" sz="2800" b="0" i="0" u="none" strike="noStrike" cap="none" normalizeH="0" baseline="0" dirty="0">
                <a:ln>
                  <a:noFill/>
                </a:ln>
                <a:solidFill>
                  <a:schemeClr val="tx1"/>
                </a:solidFill>
                <a:effectLst/>
                <a:latin typeface="Simplified Arabic" panose="02020603050405020304" pitchFamily="18" charset="-78"/>
                <a:ea typeface="Calibri" panose="020F0502020204030204" pitchFamily="34" charset="0"/>
                <a:cs typeface="Simplified Arabic" panose="02020603050405020304" pitchFamily="18" charset="-78"/>
              </a:rPr>
              <a:t>*  التقنيات المتداخلة في التقنية الحيوية *</a:t>
            </a:r>
            <a:endParaRPr kumimoji="0" lang="en-US" altLang="en-US" sz="2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p:txBody>
      </p:sp>
      <p:sp>
        <p:nvSpPr>
          <p:cNvPr id="6" name="Rectangle 8">
            <a:extLst>
              <a:ext uri="{FF2B5EF4-FFF2-40B4-BE49-F238E27FC236}">
                <a16:creationId xmlns:a16="http://schemas.microsoft.com/office/drawing/2014/main" id="{EF6F6E74-B5D9-40B0-8AAA-DAC74A039DAB}"/>
              </a:ext>
            </a:extLst>
          </p:cNvPr>
          <p:cNvSpPr>
            <a:spLocks noChangeArrowheads="1"/>
          </p:cNvSpPr>
          <p:nvPr/>
        </p:nvSpPr>
        <p:spPr bwMode="auto">
          <a:xfrm flipV="1">
            <a:off x="2582419" y="2251070"/>
            <a:ext cx="11189547" cy="479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31049875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ربع نص 2">
            <a:extLst>
              <a:ext uri="{FF2B5EF4-FFF2-40B4-BE49-F238E27FC236}">
                <a16:creationId xmlns:a16="http://schemas.microsoft.com/office/drawing/2014/main" id="{7DD87447-BFCE-4317-B3F5-2D8D6C6A2784}"/>
              </a:ext>
            </a:extLst>
          </p:cNvPr>
          <p:cNvSpPr txBox="1"/>
          <p:nvPr/>
        </p:nvSpPr>
        <p:spPr>
          <a:xfrm>
            <a:off x="347472" y="713232"/>
            <a:ext cx="11393424" cy="3956852"/>
          </a:xfrm>
          <a:prstGeom prst="rect">
            <a:avLst/>
          </a:prstGeom>
          <a:noFill/>
        </p:spPr>
        <p:txBody>
          <a:bodyPr wrap="square">
            <a:spAutoFit/>
          </a:bodyPr>
          <a:lstStyle/>
          <a:p>
            <a:pPr marL="0" marR="0" algn="r" rtl="1">
              <a:lnSpc>
                <a:spcPct val="107000"/>
              </a:lnSpc>
              <a:spcBef>
                <a:spcPts val="0"/>
              </a:spcBef>
              <a:spcAft>
                <a:spcPts val="800"/>
              </a:spcAft>
            </a:pPr>
            <a:r>
              <a:rPr lang="ar-SA" sz="3600" dirty="0">
                <a:effectLst/>
                <a:latin typeface="Calibri" panose="020F0502020204030204" pitchFamily="34" charset="0"/>
                <a:ea typeface="Calibri" panose="020F0502020204030204" pitchFamily="34" charset="0"/>
                <a:cs typeface="Simplified Arabic" panose="02020603050405020304" pitchFamily="18" charset="-78"/>
              </a:rPr>
              <a:t>التعريف العام للتقانة الحيوية هو</a:t>
            </a:r>
            <a:endParaRPr lang="en-US" sz="3600" dirty="0">
              <a:effectLst/>
              <a:latin typeface="Calibri" panose="020F0502020204030204" pitchFamily="34" charset="0"/>
              <a:ea typeface="Calibri" panose="020F0502020204030204" pitchFamily="34" charset="0"/>
              <a:cs typeface="Arial" panose="020B0604020202020204" pitchFamily="34" charset="0"/>
            </a:endParaRPr>
          </a:p>
          <a:p>
            <a:pPr marL="0" marR="0" algn="r" rtl="1">
              <a:lnSpc>
                <a:spcPct val="107000"/>
              </a:lnSpc>
              <a:spcBef>
                <a:spcPts val="0"/>
              </a:spcBef>
              <a:spcAft>
                <a:spcPts val="800"/>
              </a:spcAft>
            </a:pPr>
            <a:r>
              <a:rPr lang="ar-SA" sz="3600" dirty="0">
                <a:solidFill>
                  <a:srgbClr val="FF0000"/>
                </a:solidFill>
                <a:effectLst/>
                <a:latin typeface="Calibri" panose="020F0502020204030204" pitchFamily="34" charset="0"/>
                <a:ea typeface="Calibri" panose="020F0502020204030204" pitchFamily="34" charset="0"/>
                <a:cs typeface="Simplified Arabic" panose="02020603050405020304" pitchFamily="18" charset="-78"/>
              </a:rPr>
              <a:t>التقنيات التي تستخدم الاحياء او اجزاء منها وذلك بهدف انتاج او تحوير منتج او تحسين النباتات او الحيوانات او الكائنات الدقيقة لأهداف محددة ومفيدة.</a:t>
            </a:r>
            <a:endParaRPr lang="en-US" sz="3600" dirty="0">
              <a:effectLst/>
              <a:latin typeface="Calibri" panose="020F0502020204030204" pitchFamily="34" charset="0"/>
              <a:ea typeface="Calibri" panose="020F0502020204030204" pitchFamily="34" charset="0"/>
              <a:cs typeface="Arial" panose="020B0604020202020204" pitchFamily="34" charset="0"/>
            </a:endParaRPr>
          </a:p>
          <a:p>
            <a:pPr marL="0" marR="0" algn="r" rtl="1">
              <a:lnSpc>
                <a:spcPct val="107000"/>
              </a:lnSpc>
              <a:spcBef>
                <a:spcPts val="0"/>
              </a:spcBef>
              <a:spcAft>
                <a:spcPts val="800"/>
              </a:spcAft>
            </a:pPr>
            <a:r>
              <a:rPr lang="ar-SA" sz="3600" dirty="0">
                <a:effectLst/>
                <a:latin typeface="Calibri" panose="020F0502020204030204" pitchFamily="34" charset="0"/>
                <a:ea typeface="Calibri" panose="020F0502020204030204" pitchFamily="34" charset="0"/>
                <a:cs typeface="Simplified Arabic" panose="02020603050405020304" pitchFamily="18" charset="-78"/>
              </a:rPr>
              <a:t>انواع التقانات الحيوية وطرق الاستفادة منها </a:t>
            </a:r>
            <a:endParaRPr lang="en-US" sz="3600" dirty="0">
              <a:effectLst/>
              <a:latin typeface="Calibri" panose="020F0502020204030204" pitchFamily="34" charset="0"/>
              <a:ea typeface="Calibri" panose="020F0502020204030204" pitchFamily="34" charset="0"/>
              <a:cs typeface="Arial" panose="020B0604020202020204" pitchFamily="34" charset="0"/>
            </a:endParaRPr>
          </a:p>
          <a:p>
            <a:pPr marL="0" marR="0" algn="r" rtl="1">
              <a:lnSpc>
                <a:spcPct val="107000"/>
              </a:lnSpc>
              <a:spcBef>
                <a:spcPts val="0"/>
              </a:spcBef>
              <a:spcAft>
                <a:spcPts val="800"/>
              </a:spcAft>
            </a:pPr>
            <a:r>
              <a:rPr lang="ar-SA" sz="3600" dirty="0">
                <a:effectLst/>
                <a:latin typeface="Calibri" panose="020F0502020204030204" pitchFamily="34" charset="0"/>
                <a:ea typeface="Calibri" panose="020F0502020204030204" pitchFamily="34" charset="0"/>
                <a:cs typeface="Simplified Arabic" panose="02020603050405020304" pitchFamily="18" charset="-78"/>
              </a:rPr>
              <a:t>يوجد عدة انواع من التقانات الحيوية المختلفة في اختصاصاتها وفوائدها وفيما يلي اهم هذه التقانات وبعض استخداماتها</a:t>
            </a:r>
            <a:endParaRPr lang="en-US" sz="36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8645138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ربع نص 2">
            <a:extLst>
              <a:ext uri="{FF2B5EF4-FFF2-40B4-BE49-F238E27FC236}">
                <a16:creationId xmlns:a16="http://schemas.microsoft.com/office/drawing/2014/main" id="{7AC1B936-ED73-48B8-8BD2-14562DA89252}"/>
              </a:ext>
            </a:extLst>
          </p:cNvPr>
          <p:cNvSpPr txBox="1"/>
          <p:nvPr/>
        </p:nvSpPr>
        <p:spPr>
          <a:xfrm>
            <a:off x="261257" y="566057"/>
            <a:ext cx="10972800" cy="6127960"/>
          </a:xfrm>
          <a:prstGeom prst="rect">
            <a:avLst/>
          </a:prstGeom>
          <a:noFill/>
        </p:spPr>
        <p:txBody>
          <a:bodyPr wrap="square">
            <a:spAutoFit/>
          </a:bodyPr>
          <a:lstStyle/>
          <a:p>
            <a:pPr marL="342900" marR="0" lvl="0" indent="-342900" algn="r" rtl="1">
              <a:lnSpc>
                <a:spcPct val="107000"/>
              </a:lnSpc>
              <a:spcBef>
                <a:spcPts val="0"/>
              </a:spcBef>
              <a:spcAft>
                <a:spcPts val="0"/>
              </a:spcAft>
              <a:buFont typeface="+mj-lt"/>
              <a:buAutoNum type="arabicPeriod"/>
            </a:pPr>
            <a:r>
              <a:rPr lang="ar-SA" sz="2800" b="1" dirty="0">
                <a:solidFill>
                  <a:srgbClr val="FF0000"/>
                </a:solidFill>
                <a:effectLst/>
                <a:latin typeface="Calibri" panose="020F0502020204030204" pitchFamily="34" charset="0"/>
                <a:ea typeface="Calibri" panose="020F0502020204030204" pitchFamily="34" charset="0"/>
                <a:cs typeface="Simplified Arabic" panose="02020603050405020304" pitchFamily="18" charset="-78"/>
              </a:rPr>
              <a:t>التقانة الحيوية الحمراء</a:t>
            </a:r>
            <a:r>
              <a:rPr lang="en-US" sz="2800" b="1" dirty="0">
                <a:solidFill>
                  <a:srgbClr val="FF0000"/>
                </a:solidFill>
                <a:effectLst/>
                <a:latin typeface="Simplified Arabic" panose="02020603050405020304" pitchFamily="18" charset="-78"/>
                <a:ea typeface="Calibri" panose="020F0502020204030204" pitchFamily="34" charset="0"/>
                <a:cs typeface="Arial" panose="020B0604020202020204" pitchFamily="34" charset="0"/>
              </a:rPr>
              <a:t>Red Biotechnology </a:t>
            </a:r>
            <a:endParaRPr lang="en-US" sz="2800" dirty="0">
              <a:effectLst/>
              <a:latin typeface="Calibri" panose="020F0502020204030204" pitchFamily="34" charset="0"/>
              <a:ea typeface="Calibri" panose="020F0502020204030204" pitchFamily="34" charset="0"/>
              <a:cs typeface="Arial" panose="020B0604020202020204" pitchFamily="34" charset="0"/>
            </a:endParaRPr>
          </a:p>
          <a:p>
            <a:pPr marL="457200" marR="0" algn="r" rtl="1">
              <a:lnSpc>
                <a:spcPct val="107000"/>
              </a:lnSpc>
              <a:spcBef>
                <a:spcPts val="0"/>
              </a:spcBef>
              <a:spcAft>
                <a:spcPts val="0"/>
              </a:spcAft>
            </a:pPr>
            <a:r>
              <a:rPr lang="ar-SA" sz="2800" b="1" dirty="0">
                <a:effectLst/>
                <a:latin typeface="Calibri" panose="020F0502020204030204" pitchFamily="34" charset="0"/>
                <a:ea typeface="Calibri" panose="020F0502020204030204" pitchFamily="34" charset="0"/>
                <a:cs typeface="Simplified Arabic" panose="02020603050405020304" pitchFamily="18" charset="-78"/>
              </a:rPr>
              <a:t>هي التقانة الحيوية التي تتخصص في مجال الطب البشري ومن اهم الانجازات التي تحققت بفضل التقانة الحمراء</a:t>
            </a:r>
            <a:endParaRPr lang="en-US" sz="2800" b="1"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r" rtl="1">
              <a:lnSpc>
                <a:spcPct val="107000"/>
              </a:lnSpc>
              <a:spcBef>
                <a:spcPts val="0"/>
              </a:spcBef>
              <a:spcAft>
                <a:spcPts val="0"/>
              </a:spcAft>
              <a:buFont typeface="+mj-lt"/>
              <a:buAutoNum type="arabicPeriod"/>
            </a:pPr>
            <a:r>
              <a:rPr lang="ar-SA" sz="2800" b="1" dirty="0">
                <a:effectLst/>
                <a:latin typeface="Calibri" panose="020F0502020204030204" pitchFamily="34" charset="0"/>
                <a:ea typeface="Calibri" panose="020F0502020204030204" pitchFamily="34" charset="0"/>
                <a:cs typeface="Simplified Arabic" panose="02020603050405020304" pitchFamily="18" charset="-78"/>
              </a:rPr>
              <a:t>انتاج المضادات الحيوية من الكائنات الحية </a:t>
            </a:r>
            <a:r>
              <a:rPr lang="en-US" sz="2800" b="1" dirty="0">
                <a:effectLst/>
                <a:latin typeface="Simplified Arabic" panose="02020603050405020304" pitchFamily="18" charset="-78"/>
                <a:ea typeface="Calibri" panose="020F0502020204030204" pitchFamily="34" charset="0"/>
                <a:cs typeface="Arial" panose="020B0604020202020204" pitchFamily="34" charset="0"/>
              </a:rPr>
              <a:t>Antibiotics </a:t>
            </a:r>
            <a:endParaRPr lang="en-US" sz="2800" b="1"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r" rtl="1">
              <a:lnSpc>
                <a:spcPct val="107000"/>
              </a:lnSpc>
              <a:spcBef>
                <a:spcPts val="0"/>
              </a:spcBef>
              <a:spcAft>
                <a:spcPts val="0"/>
              </a:spcAft>
              <a:buFont typeface="+mj-lt"/>
              <a:buAutoNum type="arabicPeriod"/>
            </a:pPr>
            <a:r>
              <a:rPr lang="ar-SA" sz="2800" b="1" dirty="0">
                <a:effectLst/>
                <a:latin typeface="Calibri" panose="020F0502020204030204" pitchFamily="34" charset="0"/>
                <a:ea typeface="Calibri" panose="020F0502020204030204" pitchFamily="34" charset="0"/>
                <a:cs typeface="Simplified Arabic" panose="02020603050405020304" pitchFamily="18" charset="-78"/>
              </a:rPr>
              <a:t>انتاج اللقاحات الحيوية من الكائنات الحية الممرضة</a:t>
            </a:r>
            <a:endParaRPr lang="en-US" sz="2800" b="1"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r" rtl="1">
              <a:lnSpc>
                <a:spcPct val="107000"/>
              </a:lnSpc>
              <a:spcBef>
                <a:spcPts val="0"/>
              </a:spcBef>
              <a:spcAft>
                <a:spcPts val="0"/>
              </a:spcAft>
              <a:buFont typeface="+mj-lt"/>
              <a:buAutoNum type="arabicPeriod"/>
            </a:pPr>
            <a:r>
              <a:rPr lang="ar-SA" sz="2800" b="1" dirty="0">
                <a:effectLst/>
                <a:latin typeface="Calibri" panose="020F0502020204030204" pitchFamily="34" charset="0"/>
                <a:ea typeface="Calibri" panose="020F0502020204030204" pitchFamily="34" charset="0"/>
                <a:cs typeface="Simplified Arabic" panose="02020603050405020304" pitchFamily="18" charset="-78"/>
              </a:rPr>
              <a:t>انتاج الادوية الحيوية المصدر مثل الانسولين وغيره</a:t>
            </a:r>
            <a:endParaRPr lang="en-US" sz="2800" b="1"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r" rtl="1">
              <a:lnSpc>
                <a:spcPct val="107000"/>
              </a:lnSpc>
              <a:spcBef>
                <a:spcPts val="0"/>
              </a:spcBef>
              <a:spcAft>
                <a:spcPts val="0"/>
              </a:spcAft>
              <a:buFont typeface="+mj-lt"/>
              <a:buAutoNum type="arabicPeriod"/>
            </a:pPr>
            <a:r>
              <a:rPr lang="ar-SA" sz="2800" b="1" dirty="0">
                <a:effectLst/>
                <a:latin typeface="Calibri" panose="020F0502020204030204" pitchFamily="34" charset="0"/>
                <a:ea typeface="Calibri" panose="020F0502020204030204" pitchFamily="34" charset="0"/>
                <a:cs typeface="Simplified Arabic" panose="02020603050405020304" pitchFamily="18" charset="-78"/>
              </a:rPr>
              <a:t>العلاج الجيني </a:t>
            </a:r>
            <a:r>
              <a:rPr lang="en-US" sz="2800" b="1" dirty="0">
                <a:effectLst/>
                <a:latin typeface="Simplified Arabic" panose="02020603050405020304" pitchFamily="18" charset="-78"/>
                <a:ea typeface="Calibri" panose="020F0502020204030204" pitchFamily="34" charset="0"/>
                <a:cs typeface="Arial" panose="020B0604020202020204" pitchFamily="34" charset="0"/>
              </a:rPr>
              <a:t>Gene Therapy</a:t>
            </a:r>
            <a:r>
              <a:rPr lang="ar-SA" sz="2800" b="1" dirty="0">
                <a:effectLst/>
                <a:latin typeface="Calibri" panose="020F0502020204030204" pitchFamily="34" charset="0"/>
                <a:ea typeface="Calibri" panose="020F0502020204030204" pitchFamily="34" charset="0"/>
                <a:cs typeface="Simplified Arabic" panose="02020603050405020304" pitchFamily="18" charset="-78"/>
              </a:rPr>
              <a:t> والذي يعني معالجة الامراض الوراثية في البشر باستخدام التقانة الحيوية في نقل وتعديل الجينات </a:t>
            </a:r>
            <a:endParaRPr lang="en-US" sz="2800" b="1"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r" rtl="1">
              <a:lnSpc>
                <a:spcPct val="107000"/>
              </a:lnSpc>
              <a:spcBef>
                <a:spcPts val="0"/>
              </a:spcBef>
              <a:spcAft>
                <a:spcPts val="0"/>
              </a:spcAft>
              <a:buFont typeface="+mj-lt"/>
              <a:buAutoNum type="arabicPeriod"/>
            </a:pPr>
            <a:r>
              <a:rPr lang="ar-SA" sz="2800" b="1" dirty="0">
                <a:effectLst/>
                <a:latin typeface="Calibri" panose="020F0502020204030204" pitchFamily="34" charset="0"/>
                <a:ea typeface="Calibri" panose="020F0502020204030204" pitchFamily="34" charset="0"/>
                <a:cs typeface="Simplified Arabic" panose="02020603050405020304" pitchFamily="18" charset="-78"/>
              </a:rPr>
              <a:t>امكانية زرع اعضاء جديدة باستخدام المحتوى الوراثي لخلية المريض نفسه بدلا من نقلها من عضو متبرع او من انسان ميت </a:t>
            </a:r>
            <a:endParaRPr lang="en-US" sz="2800" b="1"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r" rtl="1">
              <a:lnSpc>
                <a:spcPct val="107000"/>
              </a:lnSpc>
              <a:spcBef>
                <a:spcPts val="0"/>
              </a:spcBef>
              <a:spcAft>
                <a:spcPts val="800"/>
              </a:spcAft>
              <a:buFont typeface="+mj-lt"/>
              <a:buAutoNum type="arabicPeriod"/>
            </a:pPr>
            <a:r>
              <a:rPr lang="ar-SA" sz="2800" b="1" dirty="0">
                <a:effectLst/>
                <a:latin typeface="Calibri" panose="020F0502020204030204" pitchFamily="34" charset="0"/>
                <a:ea typeface="Calibri" panose="020F0502020204030204" pitchFamily="34" charset="0"/>
                <a:cs typeface="Simplified Arabic" panose="02020603050405020304" pitchFamily="18" charset="-78"/>
              </a:rPr>
              <a:t>اكتشاف تحليل الحمض النووي </a:t>
            </a:r>
            <a:r>
              <a:rPr lang="en-US" sz="2800" b="1" dirty="0">
                <a:effectLst/>
                <a:latin typeface="Simplified Arabic" panose="02020603050405020304" pitchFamily="18" charset="-78"/>
                <a:ea typeface="Calibri" panose="020F0502020204030204" pitchFamily="34" charset="0"/>
                <a:cs typeface="Arial" panose="020B0604020202020204" pitchFamily="34" charset="0"/>
              </a:rPr>
              <a:t>DNA</a:t>
            </a:r>
            <a:r>
              <a:rPr lang="ar-SA" sz="2800" b="1" dirty="0">
                <a:effectLst/>
                <a:latin typeface="Calibri" panose="020F0502020204030204" pitchFamily="34" charset="0"/>
                <a:ea typeface="Calibri" panose="020F0502020204030204" pitchFamily="34" charset="0"/>
                <a:cs typeface="Simplified Arabic" panose="02020603050405020304" pitchFamily="18" charset="-78"/>
              </a:rPr>
              <a:t> والذي يلعب دور مهم في قضايا اثبات النسب والقرابة </a:t>
            </a:r>
            <a:endParaRPr lang="en-US" sz="2800" b="1" dirty="0">
              <a:effectLst/>
              <a:latin typeface="Calibri" panose="020F0502020204030204" pitchFamily="34" charset="0"/>
              <a:ea typeface="Calibri" panose="020F0502020204030204" pitchFamily="34" charset="0"/>
              <a:cs typeface="Arial" panose="020B0604020202020204" pitchFamily="34" charset="0"/>
            </a:endParaRPr>
          </a:p>
          <a:p>
            <a:r>
              <a:rPr lang="ar-SA" sz="2800" b="1" dirty="0">
                <a:effectLst/>
                <a:ea typeface="Calibri" panose="020F0502020204030204" pitchFamily="34" charset="0"/>
                <a:cs typeface="Simplified Arabic" panose="02020603050405020304" pitchFamily="18" charset="-78"/>
              </a:rPr>
              <a:t>فحوصات الحمض النووي التي تتم قبل الزواج لمعرفة احتمالات الاصابة بالأمراض وخاصة الامراض الوراثية واحتمال انتقالها في الاجيال القادمة </a:t>
            </a:r>
            <a:endParaRPr lang="en-US" sz="2800" b="1" dirty="0"/>
          </a:p>
        </p:txBody>
      </p:sp>
    </p:spTree>
    <p:extLst>
      <p:ext uri="{BB962C8B-B14F-4D97-AF65-F5344CB8AC3E}">
        <p14:creationId xmlns:p14="http://schemas.microsoft.com/office/powerpoint/2010/main" val="34449708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ربع نص 2">
            <a:extLst>
              <a:ext uri="{FF2B5EF4-FFF2-40B4-BE49-F238E27FC236}">
                <a16:creationId xmlns:a16="http://schemas.microsoft.com/office/drawing/2014/main" id="{DF59A760-F8C2-4C7E-81DC-CCC99FC5363B}"/>
              </a:ext>
            </a:extLst>
          </p:cNvPr>
          <p:cNvSpPr txBox="1"/>
          <p:nvPr/>
        </p:nvSpPr>
        <p:spPr>
          <a:xfrm>
            <a:off x="402771" y="168608"/>
            <a:ext cx="11386457" cy="7040774"/>
          </a:xfrm>
          <a:prstGeom prst="rect">
            <a:avLst/>
          </a:prstGeom>
          <a:noFill/>
        </p:spPr>
        <p:txBody>
          <a:bodyPr wrap="square">
            <a:spAutoFit/>
          </a:bodyPr>
          <a:lstStyle/>
          <a:p>
            <a:pPr marL="457200" marR="0" algn="r" rtl="1">
              <a:lnSpc>
                <a:spcPct val="107000"/>
              </a:lnSpc>
              <a:spcBef>
                <a:spcPts val="0"/>
              </a:spcBef>
              <a:spcAft>
                <a:spcPts val="0"/>
              </a:spcAft>
            </a:pPr>
            <a:r>
              <a:rPr lang="ar-SA" sz="2400" b="1" dirty="0">
                <a:solidFill>
                  <a:srgbClr val="00B050"/>
                </a:solidFill>
                <a:effectLst/>
                <a:latin typeface="Calibri" panose="020F0502020204030204" pitchFamily="34" charset="0"/>
                <a:ea typeface="Calibri" panose="020F0502020204030204" pitchFamily="34" charset="0"/>
                <a:cs typeface="Simplified Arabic" panose="02020603050405020304" pitchFamily="18" charset="-78"/>
              </a:rPr>
              <a:t>2- التقنية الحيوية الخضراء </a:t>
            </a:r>
            <a:r>
              <a:rPr lang="en-US" sz="2400" b="1" dirty="0">
                <a:solidFill>
                  <a:srgbClr val="00B050"/>
                </a:solidFill>
                <a:effectLst/>
                <a:latin typeface="Calibri" panose="020F0502020204030204" pitchFamily="34" charset="0"/>
                <a:ea typeface="Calibri" panose="020F0502020204030204" pitchFamily="34" charset="0"/>
                <a:cs typeface="Simplified Arabic" panose="02020603050405020304" pitchFamily="18" charset="-78"/>
              </a:rPr>
              <a:t>Green Biotechnology</a:t>
            </a:r>
            <a:r>
              <a:rPr lang="ar-SA" sz="2400" b="1" dirty="0">
                <a:solidFill>
                  <a:srgbClr val="00B050"/>
                </a:solidFill>
                <a:effectLst/>
                <a:latin typeface="Calibri" panose="020F0502020204030204" pitchFamily="34" charset="0"/>
                <a:ea typeface="Calibri" panose="020F0502020204030204" pitchFamily="34" charset="0"/>
                <a:cs typeface="Simplified Arabic" panose="02020603050405020304" pitchFamily="18" charset="-78"/>
              </a:rPr>
              <a:t> </a:t>
            </a:r>
          </a:p>
          <a:p>
            <a:pPr marL="457200" marR="0" algn="r" rtl="1">
              <a:lnSpc>
                <a:spcPct val="107000"/>
              </a:lnSpc>
              <a:spcBef>
                <a:spcPts val="0"/>
              </a:spcBef>
              <a:spcAft>
                <a:spcPts val="0"/>
              </a:spcAft>
            </a:pPr>
            <a:r>
              <a:rPr lang="ar-SA" sz="2400" b="1" dirty="0">
                <a:effectLst/>
                <a:latin typeface="Calibri" panose="020F0502020204030204" pitchFamily="34" charset="0"/>
                <a:ea typeface="Calibri" panose="020F0502020204030204" pitchFamily="34" charset="0"/>
                <a:cs typeface="Simplified Arabic" panose="02020603050405020304" pitchFamily="18" charset="-78"/>
              </a:rPr>
              <a:t>هي التقانة التي تخص المجال الزراعي ونذكر بعض الانجازات الهامة التي تحققت بفضل التقانة الخضراء في مختبرات زراعة الخلايا والانسجة النباتية</a:t>
            </a:r>
            <a:endParaRPr lang="en-US" sz="2400" b="1" dirty="0">
              <a:effectLst/>
              <a:latin typeface="Calibri" panose="020F0502020204030204" pitchFamily="34" charset="0"/>
              <a:ea typeface="Calibri" panose="020F0502020204030204" pitchFamily="34" charset="0"/>
              <a:cs typeface="Arial" panose="020B0604020202020204" pitchFamily="34" charset="0"/>
            </a:endParaRPr>
          </a:p>
          <a:p>
            <a:pPr marL="457200" marR="0" algn="r" rtl="1">
              <a:lnSpc>
                <a:spcPct val="107000"/>
              </a:lnSpc>
              <a:spcBef>
                <a:spcPts val="0"/>
              </a:spcBef>
              <a:spcAft>
                <a:spcPts val="0"/>
              </a:spcAft>
            </a:pPr>
            <a:r>
              <a:rPr lang="ar-SA" sz="2400" b="1" dirty="0">
                <a:effectLst/>
                <a:latin typeface="Calibri" panose="020F0502020204030204" pitchFamily="34" charset="0"/>
                <a:ea typeface="Calibri" panose="020F0502020204030204" pitchFamily="34" charset="0"/>
                <a:cs typeface="Simplified Arabic" panose="02020603050405020304" pitchFamily="18" charset="-78"/>
              </a:rPr>
              <a:t>1-انتاج كافة الاشتال النسيجية</a:t>
            </a:r>
            <a:r>
              <a:rPr lang="en-US" sz="2400" b="1" dirty="0">
                <a:effectLst/>
                <a:latin typeface="Simplified Arabic" panose="02020603050405020304" pitchFamily="18" charset="-78"/>
                <a:ea typeface="Calibri" panose="020F0502020204030204" pitchFamily="34" charset="0"/>
                <a:cs typeface="Arial" panose="020B0604020202020204" pitchFamily="34" charset="0"/>
              </a:rPr>
              <a:t>Tissue Culture</a:t>
            </a:r>
            <a:r>
              <a:rPr lang="ar-SA" sz="2400" b="1" dirty="0">
                <a:effectLst/>
                <a:latin typeface="Calibri" panose="020F0502020204030204" pitchFamily="34" charset="0"/>
                <a:ea typeface="Calibri" panose="020F0502020204030204" pitchFamily="34" charset="0"/>
                <a:cs typeface="Simplified Arabic" panose="02020603050405020304" pitchFamily="18" charset="-78"/>
              </a:rPr>
              <a:t> ذات الفوائد المتعددة من (فواكه، خضار، نباتات زينة، نباتات برية، نباتات عطرية....) ذات انتاجية عالية ومواصفات دولية تكمن من تصديرها الى كافة دول العالم من اهم تطبيقاتها</a:t>
            </a:r>
            <a:endParaRPr lang="en-US" sz="2400" b="1" dirty="0">
              <a:effectLst/>
              <a:latin typeface="Calibri" panose="020F0502020204030204" pitchFamily="34" charset="0"/>
              <a:ea typeface="Calibri" panose="020F0502020204030204" pitchFamily="34" charset="0"/>
              <a:cs typeface="Arial" panose="020B0604020202020204" pitchFamily="34" charset="0"/>
            </a:endParaRPr>
          </a:p>
          <a:p>
            <a:pPr marL="457200" marR="0" algn="r" rtl="1">
              <a:lnSpc>
                <a:spcPct val="107000"/>
              </a:lnSpc>
              <a:spcBef>
                <a:spcPts val="0"/>
              </a:spcBef>
              <a:spcAft>
                <a:spcPts val="0"/>
              </a:spcAft>
            </a:pPr>
            <a:r>
              <a:rPr lang="ar-SA" sz="2400" b="1" dirty="0">
                <a:effectLst/>
                <a:latin typeface="Calibri" panose="020F0502020204030204" pitchFamily="34" charset="0"/>
                <a:ea typeface="Calibri" panose="020F0502020204030204" pitchFamily="34" charset="0"/>
                <a:cs typeface="Simplified Arabic" panose="02020603050405020304" pitchFamily="18" charset="-78"/>
              </a:rPr>
              <a:t>2-انتاج المحاصيل ذات القيمة الغذائية العالية في نسب (الفيتامينات، البروتين، السكر والزيت)</a:t>
            </a:r>
            <a:endParaRPr lang="en-US" sz="2400" b="1" dirty="0">
              <a:effectLst/>
              <a:latin typeface="Calibri" panose="020F0502020204030204" pitchFamily="34" charset="0"/>
              <a:ea typeface="Calibri" panose="020F0502020204030204" pitchFamily="34" charset="0"/>
              <a:cs typeface="Arial" panose="020B0604020202020204" pitchFamily="34" charset="0"/>
            </a:endParaRPr>
          </a:p>
          <a:p>
            <a:pPr marL="457200" marR="0" algn="r" rtl="1">
              <a:lnSpc>
                <a:spcPct val="107000"/>
              </a:lnSpc>
              <a:spcBef>
                <a:spcPts val="0"/>
              </a:spcBef>
              <a:spcAft>
                <a:spcPts val="0"/>
              </a:spcAft>
            </a:pPr>
            <a:r>
              <a:rPr lang="ar-SA" sz="2400" b="1" dirty="0">
                <a:effectLst/>
                <a:latin typeface="Calibri" panose="020F0502020204030204" pitchFamily="34" charset="0"/>
                <a:ea typeface="Calibri" panose="020F0502020204030204" pitchFamily="34" charset="0"/>
                <a:cs typeface="Simplified Arabic" panose="02020603050405020304" pitchFamily="18" charset="-78"/>
              </a:rPr>
              <a:t>3-انتاج نباتات مقاومة للحشرات والامراض التي تصيبها وبالتالي عدو استخدام المبيدات السامة والضارة بالإنسان والبيئة</a:t>
            </a:r>
            <a:endParaRPr lang="en-US" sz="2400" b="1" dirty="0">
              <a:effectLst/>
              <a:latin typeface="Calibri" panose="020F0502020204030204" pitchFamily="34" charset="0"/>
              <a:ea typeface="Calibri" panose="020F0502020204030204" pitchFamily="34" charset="0"/>
              <a:cs typeface="Arial" panose="020B0604020202020204" pitchFamily="34" charset="0"/>
            </a:endParaRPr>
          </a:p>
          <a:p>
            <a:pPr marL="457200" marR="0" algn="r" rtl="1">
              <a:lnSpc>
                <a:spcPct val="107000"/>
              </a:lnSpc>
              <a:spcBef>
                <a:spcPts val="0"/>
              </a:spcBef>
              <a:spcAft>
                <a:spcPts val="0"/>
              </a:spcAft>
            </a:pPr>
            <a:r>
              <a:rPr lang="ar-SA" sz="2400" b="1" dirty="0">
                <a:effectLst/>
                <a:latin typeface="Calibri" panose="020F0502020204030204" pitchFamily="34" charset="0"/>
                <a:ea typeface="Calibri" panose="020F0502020204030204" pitchFamily="34" charset="0"/>
                <a:cs typeface="Simplified Arabic" panose="02020603050405020304" pitchFamily="18" charset="-78"/>
              </a:rPr>
              <a:t>4-انتاج نباتات مقاومة للظروف البيئية القاسية من ارتفاع درجات الحرارة والجفاف </a:t>
            </a:r>
            <a:endParaRPr lang="en-US" sz="2400" b="1" dirty="0">
              <a:effectLst/>
              <a:latin typeface="Calibri" panose="020F0502020204030204" pitchFamily="34" charset="0"/>
              <a:ea typeface="Calibri" panose="020F0502020204030204" pitchFamily="34" charset="0"/>
              <a:cs typeface="Arial" panose="020B0604020202020204" pitchFamily="34" charset="0"/>
            </a:endParaRPr>
          </a:p>
          <a:p>
            <a:pPr marL="457200" marR="0" algn="r" rtl="1">
              <a:lnSpc>
                <a:spcPct val="107000"/>
              </a:lnSpc>
              <a:spcBef>
                <a:spcPts val="0"/>
              </a:spcBef>
              <a:spcAft>
                <a:spcPts val="0"/>
              </a:spcAft>
            </a:pPr>
            <a:r>
              <a:rPr lang="ar-SA" sz="2400" b="1" dirty="0">
                <a:effectLst/>
                <a:latin typeface="Calibri" panose="020F0502020204030204" pitchFamily="34" charset="0"/>
                <a:ea typeface="Calibri" panose="020F0502020204030204" pitchFamily="34" charset="0"/>
                <a:cs typeface="Simplified Arabic" panose="02020603050405020304" pitchFamily="18" charset="-78"/>
              </a:rPr>
              <a:t>5- انتاج محاصيل ذات مواصفات خاصة تصلح ان تكون مصدر للمواد الخام اللازمة للصناعة مثل (الدهانات والبلاستيك والالياف الصناعية والمواد اللاصقة والمنظفات) ذات المصدر العضوي وليس بترولي او كيميائي.</a:t>
            </a:r>
            <a:endParaRPr lang="en-US" sz="2400" b="1" dirty="0">
              <a:effectLst/>
              <a:latin typeface="Calibri" panose="020F0502020204030204" pitchFamily="34" charset="0"/>
              <a:ea typeface="Calibri" panose="020F0502020204030204" pitchFamily="34" charset="0"/>
              <a:cs typeface="Arial" panose="020B0604020202020204" pitchFamily="34" charset="0"/>
            </a:endParaRPr>
          </a:p>
          <a:p>
            <a:pPr marL="457200" marR="0" algn="r" rtl="1">
              <a:lnSpc>
                <a:spcPct val="107000"/>
              </a:lnSpc>
              <a:spcBef>
                <a:spcPts val="0"/>
              </a:spcBef>
              <a:spcAft>
                <a:spcPts val="0"/>
              </a:spcAft>
            </a:pPr>
            <a:r>
              <a:rPr lang="ar-SA" sz="2400" b="1" dirty="0">
                <a:effectLst/>
                <a:latin typeface="Calibri" panose="020F0502020204030204" pitchFamily="34" charset="0"/>
                <a:ea typeface="Calibri" panose="020F0502020204030204" pitchFamily="34" charset="0"/>
                <a:cs typeface="Simplified Arabic" panose="02020603050405020304" pitchFamily="18" charset="-78"/>
              </a:rPr>
              <a:t>6- اختزال الوقت اللازم للإكثار والانتاج بطرق الزراعة النسيجية التي تؤدي الى مضاعفة كميات المحاصيل الناتجة بواسطة علوم التقانة الحيوية وبالتالي المساعدة على القضاء على المجاعات وارتفاع اسعار المواد الغذائية </a:t>
            </a:r>
            <a:endParaRPr lang="en-US" sz="2400" b="1"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r" rtl="1">
              <a:lnSpc>
                <a:spcPct val="107000"/>
              </a:lnSpc>
              <a:spcBef>
                <a:spcPts val="0"/>
              </a:spcBef>
              <a:spcAft>
                <a:spcPts val="0"/>
              </a:spcAft>
              <a:buFont typeface="+mj-lt"/>
              <a:buAutoNum type="arabicPeriod"/>
            </a:pPr>
            <a:r>
              <a:rPr lang="ar-SA" sz="2400" b="1" dirty="0">
                <a:effectLst/>
                <a:latin typeface="Calibri" panose="020F0502020204030204" pitchFamily="34" charset="0"/>
                <a:ea typeface="Calibri" panose="020F0502020204030204" pitchFamily="34" charset="0"/>
                <a:cs typeface="Simplified Arabic" panose="02020603050405020304" pitchFamily="18" charset="-78"/>
              </a:rPr>
              <a:t>انتاج المبيدات الحيوية والعضوية من مصادر طبيعية غير كيميائية لا تضر بالإنسان والبيئة وكافة اشكال الحياة</a:t>
            </a:r>
            <a:endParaRPr lang="en-US" sz="2400" b="1"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r" rtl="1">
              <a:lnSpc>
                <a:spcPct val="107000"/>
              </a:lnSpc>
              <a:spcBef>
                <a:spcPts val="0"/>
              </a:spcBef>
              <a:spcAft>
                <a:spcPts val="0"/>
              </a:spcAft>
              <a:buFont typeface="+mj-lt"/>
              <a:buAutoNum type="arabicPeriod"/>
            </a:pPr>
            <a:r>
              <a:rPr lang="ar-SA" sz="2400" b="1" dirty="0">
                <a:effectLst/>
                <a:latin typeface="Calibri" panose="020F0502020204030204" pitchFamily="34" charset="0"/>
                <a:ea typeface="Calibri" panose="020F0502020204030204" pitchFamily="34" charset="0"/>
                <a:cs typeface="Simplified Arabic" panose="02020603050405020304" pitchFamily="18" charset="-78"/>
              </a:rPr>
              <a:t>انتاج الاسمدة العضوية والحيوية من مصادر طبيعية غير ضارة بالإنسان والبيئة </a:t>
            </a:r>
            <a:endParaRPr lang="en-US" sz="2400" b="1" dirty="0">
              <a:effectLst/>
              <a:latin typeface="Calibri" panose="020F0502020204030204" pitchFamily="34" charset="0"/>
              <a:ea typeface="Calibri" panose="020F0502020204030204" pitchFamily="34" charset="0"/>
              <a:cs typeface="Arial" panose="020B0604020202020204" pitchFamily="34" charset="0"/>
            </a:endParaRPr>
          </a:p>
          <a:p>
            <a:pPr marL="457200" marR="0" algn="r" rtl="1">
              <a:lnSpc>
                <a:spcPct val="107000"/>
              </a:lnSpc>
              <a:spcBef>
                <a:spcPts val="0"/>
              </a:spcBef>
              <a:spcAft>
                <a:spcPts val="800"/>
              </a:spcAft>
            </a:pPr>
            <a:r>
              <a:rPr lang="ar-SA" sz="1400" b="1" dirty="0">
                <a:effectLst/>
                <a:latin typeface="Calibri" panose="020F0502020204030204" pitchFamily="34" charset="0"/>
                <a:ea typeface="Calibri" panose="020F0502020204030204" pitchFamily="34" charset="0"/>
                <a:cs typeface="Simplified Arabic" panose="02020603050405020304" pitchFamily="18" charset="-78"/>
              </a:rPr>
              <a:t> </a:t>
            </a:r>
            <a:endParaRPr lang="en-US" sz="1100" b="1"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1771417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ربع نص 2">
            <a:extLst>
              <a:ext uri="{FF2B5EF4-FFF2-40B4-BE49-F238E27FC236}">
                <a16:creationId xmlns:a16="http://schemas.microsoft.com/office/drawing/2014/main" id="{9D30F400-6F9B-4A85-99C6-6B491E86CA5E}"/>
              </a:ext>
            </a:extLst>
          </p:cNvPr>
          <p:cNvSpPr txBox="1"/>
          <p:nvPr/>
        </p:nvSpPr>
        <p:spPr>
          <a:xfrm>
            <a:off x="141514" y="800138"/>
            <a:ext cx="11521440" cy="5097742"/>
          </a:xfrm>
          <a:prstGeom prst="rect">
            <a:avLst/>
          </a:prstGeom>
          <a:noFill/>
        </p:spPr>
        <p:txBody>
          <a:bodyPr wrap="square" anchor="ctr">
            <a:spAutoFit/>
          </a:bodyPr>
          <a:lstStyle/>
          <a:p>
            <a:pPr marR="0" lvl="0" algn="r" rtl="1">
              <a:lnSpc>
                <a:spcPct val="107000"/>
              </a:lnSpc>
              <a:spcBef>
                <a:spcPts val="0"/>
              </a:spcBef>
              <a:spcAft>
                <a:spcPts val="0"/>
              </a:spcAft>
            </a:pPr>
            <a:r>
              <a:rPr lang="ar-SA" sz="2400" b="1" dirty="0">
                <a:effectLst/>
                <a:latin typeface="Calibri" panose="020F0502020204030204" pitchFamily="34" charset="0"/>
                <a:ea typeface="Calibri" panose="020F0502020204030204" pitchFamily="34" charset="0"/>
                <a:cs typeface="Simplified Arabic" panose="02020603050405020304" pitchFamily="18" charset="-78"/>
              </a:rPr>
              <a:t>3-التقانة الحيوية البيضاء </a:t>
            </a:r>
            <a:r>
              <a:rPr lang="en-US" sz="2400" b="1" dirty="0">
                <a:effectLst/>
                <a:latin typeface="Simplified Arabic" panose="02020603050405020304" pitchFamily="18" charset="-78"/>
                <a:ea typeface="Calibri" panose="020F0502020204030204" pitchFamily="34" charset="0"/>
                <a:cs typeface="Arial" panose="020B0604020202020204" pitchFamily="34" charset="0"/>
              </a:rPr>
              <a:t>White Biotechnology </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marL="457200" marR="0" algn="r" rtl="1">
              <a:lnSpc>
                <a:spcPct val="107000"/>
              </a:lnSpc>
              <a:spcBef>
                <a:spcPts val="0"/>
              </a:spcBef>
              <a:spcAft>
                <a:spcPts val="0"/>
              </a:spcAft>
            </a:pPr>
            <a:r>
              <a:rPr lang="ar-SA" sz="2800" b="1" dirty="0">
                <a:effectLst/>
                <a:latin typeface="Calibri" panose="020F0502020204030204" pitchFamily="34" charset="0"/>
                <a:ea typeface="Calibri" panose="020F0502020204030204" pitchFamily="34" charset="0"/>
                <a:cs typeface="Simplified Arabic" panose="02020603050405020304" pitchFamily="18" charset="-78"/>
              </a:rPr>
              <a:t>هي التقانة الحيوية التي تتخصص بالمجال الصناعي وتعد أكثر التقانات استخداما وانتشارا في دول العالم المتقدمة وقد ادخلت هذه التقانة تغييرات جذرية في العديد من الصناعات القديمة مثل النسيج والورق والبلاستك وبعض الادوية من اهم انجازاتها</a:t>
            </a:r>
            <a:endParaRPr lang="en-US" sz="2800" b="1" dirty="0">
              <a:effectLst/>
              <a:latin typeface="Calibri" panose="020F0502020204030204" pitchFamily="34" charset="0"/>
              <a:ea typeface="Calibri" panose="020F0502020204030204" pitchFamily="34" charset="0"/>
              <a:cs typeface="Arial" panose="020B0604020202020204" pitchFamily="34" charset="0"/>
            </a:endParaRPr>
          </a:p>
          <a:p>
            <a:pPr marL="457200" marR="0" algn="r" rtl="1">
              <a:lnSpc>
                <a:spcPct val="107000"/>
              </a:lnSpc>
              <a:spcBef>
                <a:spcPts val="0"/>
              </a:spcBef>
              <a:spcAft>
                <a:spcPts val="0"/>
              </a:spcAft>
            </a:pPr>
            <a:r>
              <a:rPr lang="ar-SA" sz="2800" b="1" dirty="0">
                <a:effectLst/>
                <a:latin typeface="Calibri" panose="020F0502020204030204" pitchFamily="34" charset="0"/>
                <a:ea typeface="Calibri" panose="020F0502020204030204" pitchFamily="34" charset="0"/>
                <a:cs typeface="Simplified Arabic" panose="02020603050405020304" pitchFamily="18" charset="-78"/>
              </a:rPr>
              <a:t>1-استخدام الكائنات الحية لإنتاج مواد كيميائية بالطرق الحيوية بدلا من الطرق الصناعية الملوثة </a:t>
            </a:r>
            <a:endParaRPr lang="en-US" sz="2800" b="1" dirty="0">
              <a:effectLst/>
              <a:latin typeface="Calibri" panose="020F0502020204030204" pitchFamily="34" charset="0"/>
              <a:ea typeface="Calibri" panose="020F0502020204030204" pitchFamily="34" charset="0"/>
              <a:cs typeface="Arial" panose="020B0604020202020204" pitchFamily="34" charset="0"/>
            </a:endParaRPr>
          </a:p>
          <a:p>
            <a:pPr marL="457200" marR="0" algn="r" rtl="1">
              <a:lnSpc>
                <a:spcPct val="107000"/>
              </a:lnSpc>
              <a:spcBef>
                <a:spcPts val="0"/>
              </a:spcBef>
              <a:spcAft>
                <a:spcPts val="0"/>
              </a:spcAft>
            </a:pPr>
            <a:r>
              <a:rPr lang="ar-SA" sz="2800" b="1" dirty="0">
                <a:latin typeface="Calibri" panose="020F0502020204030204" pitchFamily="34" charset="0"/>
                <a:ea typeface="Calibri" panose="020F0502020204030204" pitchFamily="34" charset="0"/>
                <a:cs typeface="Simplified Arabic" panose="02020603050405020304" pitchFamily="18" charset="-78"/>
              </a:rPr>
              <a:t>2</a:t>
            </a:r>
            <a:r>
              <a:rPr lang="ar-SA" sz="2800" b="1" dirty="0">
                <a:effectLst/>
                <a:latin typeface="Calibri" panose="020F0502020204030204" pitchFamily="34" charset="0"/>
                <a:ea typeface="Calibri" panose="020F0502020204030204" pitchFamily="34" charset="0"/>
                <a:cs typeface="Simplified Arabic" panose="02020603050405020304" pitchFamily="18" charset="-78"/>
              </a:rPr>
              <a:t>- التصنيع الدوائي الحيوي للعديد من الادوية ومنها الفيتامينات </a:t>
            </a:r>
            <a:endParaRPr lang="en-US" sz="2800" b="1" dirty="0">
              <a:effectLst/>
              <a:latin typeface="Calibri" panose="020F0502020204030204" pitchFamily="34" charset="0"/>
              <a:ea typeface="Calibri" panose="020F0502020204030204" pitchFamily="34" charset="0"/>
              <a:cs typeface="Arial" panose="020B0604020202020204" pitchFamily="34" charset="0"/>
            </a:endParaRPr>
          </a:p>
          <a:p>
            <a:pPr marR="0" lvl="0" algn="r" rtl="1">
              <a:lnSpc>
                <a:spcPct val="107000"/>
              </a:lnSpc>
              <a:spcBef>
                <a:spcPts val="0"/>
              </a:spcBef>
              <a:spcAft>
                <a:spcPts val="0"/>
              </a:spcAft>
            </a:pPr>
            <a:r>
              <a:rPr lang="ar-SA" sz="2800" b="1" dirty="0">
                <a:effectLst/>
                <a:latin typeface="Calibri" panose="020F0502020204030204" pitchFamily="34" charset="0"/>
                <a:ea typeface="Calibri" panose="020F0502020204030204" pitchFamily="34" charset="0"/>
                <a:cs typeface="Simplified Arabic" panose="02020603050405020304" pitchFamily="18" charset="-78"/>
              </a:rPr>
              <a:t>3-انتاج البلاستك القابل للتحلل العضوي </a:t>
            </a:r>
            <a:endParaRPr lang="en-US" sz="2800" b="1" dirty="0">
              <a:effectLst/>
              <a:latin typeface="Calibri" panose="020F0502020204030204" pitchFamily="34" charset="0"/>
              <a:ea typeface="Calibri" panose="020F0502020204030204" pitchFamily="34" charset="0"/>
              <a:cs typeface="Arial" panose="020B0604020202020204" pitchFamily="34" charset="0"/>
            </a:endParaRPr>
          </a:p>
          <a:p>
            <a:pPr marR="0" lvl="0" algn="r" rtl="1">
              <a:lnSpc>
                <a:spcPct val="107000"/>
              </a:lnSpc>
              <a:spcBef>
                <a:spcPts val="0"/>
              </a:spcBef>
              <a:spcAft>
                <a:spcPts val="0"/>
              </a:spcAft>
            </a:pPr>
            <a:r>
              <a:rPr lang="ar-SA" sz="2800" b="1" dirty="0">
                <a:effectLst/>
                <a:latin typeface="Calibri" panose="020F0502020204030204" pitchFamily="34" charset="0"/>
                <a:ea typeface="Calibri" panose="020F0502020204030204" pitchFamily="34" charset="0"/>
                <a:cs typeface="Simplified Arabic" panose="02020603050405020304" pitchFamily="18" charset="-78"/>
              </a:rPr>
              <a:t>4-انتاج مواد لاصقة من مصدر نباتي بديل للمواد اللاصقة من أصل بترولي سام وملوث للبيئة </a:t>
            </a:r>
            <a:endParaRPr lang="en-US" sz="2800" b="1" dirty="0">
              <a:effectLst/>
              <a:latin typeface="Calibri" panose="020F0502020204030204" pitchFamily="34" charset="0"/>
              <a:ea typeface="Calibri" panose="020F0502020204030204" pitchFamily="34" charset="0"/>
              <a:cs typeface="Arial" panose="020B0604020202020204" pitchFamily="34" charset="0"/>
            </a:endParaRPr>
          </a:p>
          <a:p>
            <a:pPr marR="0" lvl="0" algn="r" rtl="1">
              <a:lnSpc>
                <a:spcPct val="107000"/>
              </a:lnSpc>
              <a:spcBef>
                <a:spcPts val="0"/>
              </a:spcBef>
              <a:spcAft>
                <a:spcPts val="0"/>
              </a:spcAft>
            </a:pPr>
            <a:r>
              <a:rPr lang="ar-SA" sz="2800" b="1" dirty="0">
                <a:effectLst/>
                <a:latin typeface="Calibri" panose="020F0502020204030204" pitchFamily="34" charset="0"/>
                <a:ea typeface="Calibri" panose="020F0502020204030204" pitchFamily="34" charset="0"/>
                <a:cs typeface="Simplified Arabic" panose="02020603050405020304" pitchFamily="18" charset="-78"/>
              </a:rPr>
              <a:t>5-انتاج منظفات ذات أصل نباتي عضوي غير كيميائي </a:t>
            </a:r>
            <a:endParaRPr lang="en-US" sz="2800" b="1" dirty="0">
              <a:effectLst/>
              <a:latin typeface="Calibri" panose="020F0502020204030204" pitchFamily="34" charset="0"/>
              <a:ea typeface="Calibri" panose="020F0502020204030204" pitchFamily="34" charset="0"/>
              <a:cs typeface="Arial" panose="020B0604020202020204" pitchFamily="34" charset="0"/>
            </a:endParaRPr>
          </a:p>
          <a:p>
            <a:pPr marR="0" lvl="0" algn="r" rtl="1">
              <a:lnSpc>
                <a:spcPct val="107000"/>
              </a:lnSpc>
              <a:spcBef>
                <a:spcPts val="0"/>
              </a:spcBef>
              <a:spcAft>
                <a:spcPts val="800"/>
              </a:spcAft>
            </a:pPr>
            <a:r>
              <a:rPr lang="ar-SA" sz="2800" b="1" dirty="0">
                <a:effectLst/>
                <a:latin typeface="Calibri" panose="020F0502020204030204" pitchFamily="34" charset="0"/>
                <a:ea typeface="Calibri" panose="020F0502020204030204" pitchFamily="34" charset="0"/>
                <a:cs typeface="Simplified Arabic" panose="02020603050405020304" pitchFamily="18" charset="-78"/>
              </a:rPr>
              <a:t>6-انتاج انواع من البوليمرات الحيوية المطورة والتي تدخل في صناعة الاقمشة والاثاث </a:t>
            </a:r>
            <a:endParaRPr lang="en-US" sz="2800" b="1"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1269936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ربع نص 2">
            <a:extLst>
              <a:ext uri="{FF2B5EF4-FFF2-40B4-BE49-F238E27FC236}">
                <a16:creationId xmlns:a16="http://schemas.microsoft.com/office/drawing/2014/main" id="{CC024855-5690-48AF-93BC-2C6A3AABBE15}"/>
              </a:ext>
            </a:extLst>
          </p:cNvPr>
          <p:cNvSpPr txBox="1"/>
          <p:nvPr/>
        </p:nvSpPr>
        <p:spPr>
          <a:xfrm>
            <a:off x="391887" y="522514"/>
            <a:ext cx="11604170" cy="5065297"/>
          </a:xfrm>
          <a:prstGeom prst="rect">
            <a:avLst/>
          </a:prstGeom>
          <a:noFill/>
        </p:spPr>
        <p:txBody>
          <a:bodyPr wrap="square">
            <a:spAutoFit/>
          </a:bodyPr>
          <a:lstStyle/>
          <a:p>
            <a:pPr marL="457200" marR="0" algn="r" rtl="1">
              <a:lnSpc>
                <a:spcPct val="107000"/>
              </a:lnSpc>
              <a:spcBef>
                <a:spcPts val="0"/>
              </a:spcBef>
              <a:spcAft>
                <a:spcPts val="0"/>
              </a:spcAft>
            </a:pPr>
            <a:r>
              <a:rPr lang="ar-SA" sz="3200" b="1" dirty="0">
                <a:solidFill>
                  <a:srgbClr val="002060"/>
                </a:solidFill>
                <a:effectLst/>
                <a:latin typeface="Calibri" panose="020F0502020204030204" pitchFamily="34" charset="0"/>
                <a:ea typeface="Calibri" panose="020F0502020204030204" pitchFamily="34" charset="0"/>
                <a:cs typeface="Simplified Arabic" panose="02020603050405020304" pitchFamily="18" charset="-78"/>
              </a:rPr>
              <a:t>4-التقانة الحيوية الزرقاء </a:t>
            </a:r>
            <a:r>
              <a:rPr lang="en-US" sz="3200" b="1" dirty="0">
                <a:solidFill>
                  <a:srgbClr val="002060"/>
                </a:solidFill>
                <a:effectLst/>
                <a:latin typeface="Simplified Arabic" panose="02020603050405020304" pitchFamily="18" charset="-78"/>
                <a:ea typeface="Calibri" panose="020F0502020204030204" pitchFamily="34" charset="0"/>
                <a:cs typeface="Arial" panose="020B0604020202020204" pitchFamily="34" charset="0"/>
              </a:rPr>
              <a:t>Blue Biotechnology </a:t>
            </a:r>
            <a:endParaRPr lang="en-US" sz="3200" b="1" dirty="0">
              <a:effectLst/>
              <a:latin typeface="Calibri" panose="020F0502020204030204" pitchFamily="34" charset="0"/>
              <a:ea typeface="Calibri" panose="020F0502020204030204" pitchFamily="34" charset="0"/>
              <a:cs typeface="Arial" panose="020B0604020202020204" pitchFamily="34" charset="0"/>
            </a:endParaRPr>
          </a:p>
          <a:p>
            <a:pPr marL="457200" marR="0" algn="r" rtl="1">
              <a:lnSpc>
                <a:spcPct val="107000"/>
              </a:lnSpc>
              <a:spcBef>
                <a:spcPts val="0"/>
              </a:spcBef>
              <a:spcAft>
                <a:spcPts val="0"/>
              </a:spcAft>
            </a:pPr>
            <a:r>
              <a:rPr lang="ar-SA" sz="3200" b="1" dirty="0">
                <a:effectLst/>
                <a:latin typeface="Calibri" panose="020F0502020204030204" pitchFamily="34" charset="0"/>
                <a:ea typeface="Calibri" panose="020F0502020204030204" pitchFamily="34" charset="0"/>
                <a:cs typeface="Simplified Arabic" panose="02020603050405020304" pitchFamily="18" charset="-78"/>
              </a:rPr>
              <a:t>هي التقانة الحيوية التي تتخصص بمجال المياه (البحار والمخيطات والانهار والبحيرات..) ومن اهم ما تحقق منها </a:t>
            </a:r>
            <a:endParaRPr lang="en-US" sz="3200" b="1" dirty="0">
              <a:effectLst/>
              <a:latin typeface="Calibri" panose="020F0502020204030204" pitchFamily="34" charset="0"/>
              <a:ea typeface="Calibri" panose="020F0502020204030204" pitchFamily="34" charset="0"/>
              <a:cs typeface="Arial" panose="020B0604020202020204" pitchFamily="34" charset="0"/>
            </a:endParaRPr>
          </a:p>
          <a:p>
            <a:pPr marL="457200" marR="0" algn="r" rtl="1">
              <a:lnSpc>
                <a:spcPct val="107000"/>
              </a:lnSpc>
              <a:spcBef>
                <a:spcPts val="0"/>
              </a:spcBef>
              <a:spcAft>
                <a:spcPts val="0"/>
              </a:spcAft>
            </a:pPr>
            <a:r>
              <a:rPr lang="ar-SA" sz="3200" b="1" dirty="0">
                <a:effectLst/>
                <a:latin typeface="Calibri" panose="020F0502020204030204" pitchFamily="34" charset="0"/>
                <a:ea typeface="Calibri" panose="020F0502020204030204" pitchFamily="34" charset="0"/>
                <a:cs typeface="Simplified Arabic" panose="02020603050405020304" pitchFamily="18" charset="-78"/>
              </a:rPr>
              <a:t>1-دراسة المحتوى الحيوي من الكائنات الحية في مياه المحيطات والبحار والانهار</a:t>
            </a:r>
            <a:endParaRPr lang="en-US" sz="3200" b="1" dirty="0">
              <a:effectLst/>
              <a:latin typeface="Calibri" panose="020F0502020204030204" pitchFamily="34" charset="0"/>
              <a:ea typeface="Calibri" panose="020F0502020204030204" pitchFamily="34" charset="0"/>
              <a:cs typeface="Arial" panose="020B0604020202020204" pitchFamily="34" charset="0"/>
            </a:endParaRPr>
          </a:p>
          <a:p>
            <a:pPr marL="457200" marR="0" algn="r" rtl="1">
              <a:lnSpc>
                <a:spcPct val="107000"/>
              </a:lnSpc>
              <a:spcBef>
                <a:spcPts val="0"/>
              </a:spcBef>
              <a:spcAft>
                <a:spcPts val="0"/>
              </a:spcAft>
            </a:pPr>
            <a:r>
              <a:rPr lang="ar-SA" sz="3200" b="1" dirty="0">
                <a:effectLst/>
                <a:latin typeface="Calibri" panose="020F0502020204030204" pitchFamily="34" charset="0"/>
                <a:ea typeface="Calibri" panose="020F0502020204030204" pitchFamily="34" charset="0"/>
                <a:cs typeface="Simplified Arabic" panose="02020603050405020304" pitchFamily="18" charset="-78"/>
              </a:rPr>
              <a:t>2-دراسة تطور الكائنات الحية البحرية في بيئاتها المختلفة</a:t>
            </a:r>
            <a:endParaRPr lang="en-US" sz="3200" b="1" dirty="0">
              <a:effectLst/>
              <a:latin typeface="Calibri" panose="020F0502020204030204" pitchFamily="34" charset="0"/>
              <a:ea typeface="Calibri" panose="020F0502020204030204" pitchFamily="34" charset="0"/>
              <a:cs typeface="Arial" panose="020B0604020202020204" pitchFamily="34" charset="0"/>
            </a:endParaRPr>
          </a:p>
          <a:p>
            <a:pPr marL="457200" marR="0" algn="r" rtl="1">
              <a:lnSpc>
                <a:spcPct val="107000"/>
              </a:lnSpc>
              <a:spcBef>
                <a:spcPts val="0"/>
              </a:spcBef>
              <a:spcAft>
                <a:spcPts val="0"/>
              </a:spcAft>
            </a:pPr>
            <a:r>
              <a:rPr lang="ar-SA" sz="3200" b="1" dirty="0">
                <a:effectLst/>
                <a:latin typeface="Calibri" panose="020F0502020204030204" pitchFamily="34" charset="0"/>
                <a:ea typeface="Calibri" panose="020F0502020204030204" pitchFamily="34" charset="0"/>
                <a:cs typeface="Simplified Arabic" panose="02020603050405020304" pitchFamily="18" charset="-78"/>
              </a:rPr>
              <a:t>3-اكثار العديد من الكائنات الحية المائية واطلاقها ومراقبتها في البيئات الجديدة</a:t>
            </a:r>
            <a:endParaRPr lang="en-US" sz="3200" b="1" dirty="0">
              <a:effectLst/>
              <a:latin typeface="Calibri" panose="020F0502020204030204" pitchFamily="34" charset="0"/>
              <a:ea typeface="Calibri" panose="020F0502020204030204" pitchFamily="34" charset="0"/>
              <a:cs typeface="Arial" panose="020B0604020202020204" pitchFamily="34" charset="0"/>
            </a:endParaRPr>
          </a:p>
          <a:p>
            <a:pPr marL="457200" marR="0" algn="r" rtl="1">
              <a:lnSpc>
                <a:spcPct val="107000"/>
              </a:lnSpc>
              <a:spcBef>
                <a:spcPts val="0"/>
              </a:spcBef>
              <a:spcAft>
                <a:spcPts val="0"/>
              </a:spcAft>
            </a:pPr>
            <a:r>
              <a:rPr lang="ar-SA" sz="3200" b="1" dirty="0">
                <a:effectLst/>
                <a:latin typeface="Calibri" panose="020F0502020204030204" pitchFamily="34" charset="0"/>
                <a:ea typeface="Calibri" panose="020F0502020204030204" pitchFamily="34" charset="0"/>
                <a:cs typeface="Simplified Arabic" panose="02020603050405020304" pitchFamily="18" charset="-78"/>
              </a:rPr>
              <a:t>4- انتاج العديد من المواد العضوية الطبيعية التي تقوم بمكافحة التلوث المائي بأنواعه</a:t>
            </a:r>
            <a:endParaRPr lang="en-US" sz="3200" b="1" dirty="0">
              <a:effectLst/>
              <a:latin typeface="Calibri" panose="020F0502020204030204" pitchFamily="34" charset="0"/>
              <a:ea typeface="Calibri" panose="020F0502020204030204" pitchFamily="34" charset="0"/>
              <a:cs typeface="Arial" panose="020B0604020202020204" pitchFamily="34" charset="0"/>
            </a:endParaRPr>
          </a:p>
          <a:p>
            <a:pPr marL="457200" marR="0" algn="r" rtl="1">
              <a:lnSpc>
                <a:spcPct val="107000"/>
              </a:lnSpc>
              <a:spcBef>
                <a:spcPts val="0"/>
              </a:spcBef>
              <a:spcAft>
                <a:spcPts val="0"/>
              </a:spcAft>
            </a:pPr>
            <a:r>
              <a:rPr lang="ar-SA" sz="3200" b="1" dirty="0">
                <a:effectLst/>
                <a:latin typeface="Calibri" panose="020F0502020204030204" pitchFamily="34" charset="0"/>
                <a:ea typeface="Calibri" panose="020F0502020204030204" pitchFamily="34" charset="0"/>
                <a:cs typeface="Simplified Arabic" panose="02020603050405020304" pitchFamily="18" charset="-78"/>
              </a:rPr>
              <a:t>5-وضع حلول واليات خاصة بعمليات الاستزراع المائي والبحري </a:t>
            </a:r>
            <a:endParaRPr lang="en-US" sz="3200" b="1" dirty="0">
              <a:effectLst/>
              <a:latin typeface="Calibri" panose="020F0502020204030204" pitchFamily="34" charset="0"/>
              <a:ea typeface="Calibri" panose="020F0502020204030204" pitchFamily="34" charset="0"/>
              <a:cs typeface="Arial" panose="020B0604020202020204" pitchFamily="34" charset="0"/>
            </a:endParaRPr>
          </a:p>
          <a:p>
            <a:pPr marL="457200" marR="0" algn="r" rtl="1">
              <a:lnSpc>
                <a:spcPct val="107000"/>
              </a:lnSpc>
              <a:spcBef>
                <a:spcPts val="0"/>
              </a:spcBef>
              <a:spcAft>
                <a:spcPts val="800"/>
              </a:spcAft>
            </a:pPr>
            <a:r>
              <a:rPr lang="ar-SA" sz="1400" dirty="0">
                <a:effectLst/>
                <a:latin typeface="Calibri" panose="020F0502020204030204" pitchFamily="34" charset="0"/>
                <a:ea typeface="Calibri" panose="020F0502020204030204" pitchFamily="34" charset="0"/>
                <a:cs typeface="Simplified Arabic" panose="02020603050405020304" pitchFamily="18" charset="-78"/>
              </a:rPr>
              <a:t> </a:t>
            </a:r>
            <a:endParaRPr lang="en-US" sz="11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124291363"/>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TotalTime>
  <Words>919</Words>
  <Application>Microsoft Office PowerPoint</Application>
  <PresentationFormat>شاشة عريضة</PresentationFormat>
  <Paragraphs>62</Paragraphs>
  <Slides>10</Slides>
  <Notes>0</Notes>
  <HiddenSlides>0</HiddenSlides>
  <MMClips>0</MMClips>
  <ScaleCrop>false</ScaleCrop>
  <HeadingPairs>
    <vt:vector size="6" baseType="variant">
      <vt:variant>
        <vt:lpstr>الخطوط المستخدمة</vt:lpstr>
      </vt:variant>
      <vt:variant>
        <vt:i4>4</vt:i4>
      </vt:variant>
      <vt:variant>
        <vt:lpstr>نسق</vt:lpstr>
      </vt:variant>
      <vt:variant>
        <vt:i4>1</vt:i4>
      </vt:variant>
      <vt:variant>
        <vt:lpstr>عناوين الشرائح</vt:lpstr>
      </vt:variant>
      <vt:variant>
        <vt:i4>10</vt:i4>
      </vt:variant>
    </vt:vector>
  </HeadingPairs>
  <TitlesOfParts>
    <vt:vector size="15" baseType="lpstr">
      <vt:lpstr>Arial</vt:lpstr>
      <vt:lpstr>Calibri</vt:lpstr>
      <vt:lpstr>Calibri Light</vt:lpstr>
      <vt:lpstr>Simplified Arabic</vt:lpstr>
      <vt:lpstr>نسق Office</vt:lpstr>
      <vt:lpstr>محاضرة -1- تقانات احيائية</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محاضرة -1- تقانات احيائية</dc:title>
  <dc:creator>TOSHIBA</dc:creator>
  <cp:lastModifiedBy>TOSHIBA</cp:lastModifiedBy>
  <cp:revision>9</cp:revision>
  <dcterms:created xsi:type="dcterms:W3CDTF">2021-05-05T10:22:24Z</dcterms:created>
  <dcterms:modified xsi:type="dcterms:W3CDTF">2021-05-05T10:45:00Z</dcterms:modified>
</cp:coreProperties>
</file>